
<file path=[Content_Types].xml><?xml version="1.0" encoding="utf-8"?>
<Types xmlns="http://schemas.openxmlformats.org/package/2006/content-types">
  <Default Extension="jpeg" ContentType="image/jpeg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9" r:id="rId3"/>
    <p:sldId id="361" r:id="rId5"/>
    <p:sldId id="390" r:id="rId6"/>
    <p:sldId id="391" r:id="rId7"/>
    <p:sldId id="264" r:id="rId8"/>
    <p:sldId id="407" r:id="rId9"/>
    <p:sldId id="408" r:id="rId10"/>
    <p:sldId id="409" r:id="rId11"/>
    <p:sldId id="393" r:id="rId12"/>
    <p:sldId id="282" r:id="rId13"/>
    <p:sldId id="394" r:id="rId14"/>
    <p:sldId id="416" r:id="rId15"/>
    <p:sldId id="284" r:id="rId16"/>
    <p:sldId id="285" r:id="rId17"/>
    <p:sldId id="286" r:id="rId18"/>
    <p:sldId id="289" r:id="rId19"/>
    <p:sldId id="291" r:id="rId20"/>
    <p:sldId id="411" r:id="rId21"/>
    <p:sldId id="397" r:id="rId22"/>
    <p:sldId id="417" r:id="rId23"/>
    <p:sldId id="293" r:id="rId24"/>
    <p:sldId id="295" r:id="rId25"/>
    <p:sldId id="294" r:id="rId26"/>
    <p:sldId id="296" r:id="rId27"/>
    <p:sldId id="418" r:id="rId28"/>
    <p:sldId id="401" r:id="rId29"/>
    <p:sldId id="412" r:id="rId30"/>
    <p:sldId id="297" r:id="rId31"/>
    <p:sldId id="419" r:id="rId32"/>
    <p:sldId id="403" r:id="rId33"/>
    <p:sldId id="300" r:id="rId34"/>
    <p:sldId id="414" r:id="rId35"/>
    <p:sldId id="303" r:id="rId36"/>
    <p:sldId id="420" r:id="rId37"/>
    <p:sldId id="405" r:id="rId38"/>
    <p:sldId id="415" r:id="rId39"/>
    <p:sldId id="421" r:id="rId40"/>
    <p:sldId id="445" r:id="rId41"/>
    <p:sldId id="304" r:id="rId42"/>
    <p:sldId id="305" r:id="rId43"/>
    <p:sldId id="307" r:id="rId44"/>
  </p:sldIdLst>
  <p:sldSz cx="9144000" cy="6858000" type="screen4x3"/>
  <p:notesSz cx="6858000" cy="9144000"/>
  <p:defaultTextStyle>
    <a:defPPr>
      <a:defRPr lang="en-US"/>
    </a:defPPr>
    <a:lvl1pPr marL="0" lvl="0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2400" b="0" i="0" u="none" kern="1200" baseline="0">
        <a:solidFill>
          <a:schemeClr val="tx1"/>
        </a:solidFill>
        <a:latin typeface="Times" charset="0"/>
        <a:ea typeface="+mn-ea"/>
        <a:cs typeface="+mn-cs"/>
      </a:defRPr>
    </a:lvl1pPr>
    <a:lvl2pPr marL="457200" lvl="1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2400" b="0" i="0" u="none" kern="1200" baseline="0">
        <a:solidFill>
          <a:schemeClr val="tx1"/>
        </a:solidFill>
        <a:latin typeface="Times" charset="0"/>
        <a:ea typeface="+mn-ea"/>
        <a:cs typeface="+mn-cs"/>
      </a:defRPr>
    </a:lvl2pPr>
    <a:lvl3pPr marL="914400" lvl="2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2400" b="0" i="0" u="none" kern="1200" baseline="0">
        <a:solidFill>
          <a:schemeClr val="tx1"/>
        </a:solidFill>
        <a:latin typeface="Times" charset="0"/>
        <a:ea typeface="+mn-ea"/>
        <a:cs typeface="+mn-cs"/>
      </a:defRPr>
    </a:lvl3pPr>
    <a:lvl4pPr marL="1371600" lvl="3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2400" b="0" i="0" u="none" kern="1200" baseline="0">
        <a:solidFill>
          <a:schemeClr val="tx1"/>
        </a:solidFill>
        <a:latin typeface="Times" charset="0"/>
        <a:ea typeface="+mn-ea"/>
        <a:cs typeface="+mn-cs"/>
      </a:defRPr>
    </a:lvl4pPr>
    <a:lvl5pPr marL="1828800" lvl="4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2400" b="0" i="0" u="none" kern="1200" baseline="0">
        <a:solidFill>
          <a:schemeClr val="tx1"/>
        </a:solidFill>
        <a:latin typeface="Times" charset="0"/>
        <a:ea typeface="+mn-ea"/>
        <a:cs typeface="+mn-cs"/>
      </a:defRPr>
    </a:lvl5pPr>
    <a:lvl6pPr marL="2286000" lvl="5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2400" b="0" i="0" u="none" kern="1200" baseline="0">
        <a:solidFill>
          <a:schemeClr val="tx1"/>
        </a:solidFill>
        <a:latin typeface="Times" charset="0"/>
        <a:ea typeface="+mn-ea"/>
        <a:cs typeface="+mn-cs"/>
      </a:defRPr>
    </a:lvl6pPr>
    <a:lvl7pPr marL="2743200" lvl="6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2400" b="0" i="0" u="none" kern="1200" baseline="0">
        <a:solidFill>
          <a:schemeClr val="tx1"/>
        </a:solidFill>
        <a:latin typeface="Times" charset="0"/>
        <a:ea typeface="+mn-ea"/>
        <a:cs typeface="+mn-cs"/>
      </a:defRPr>
    </a:lvl7pPr>
    <a:lvl8pPr marL="3200400" lvl="7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2400" b="0" i="0" u="none" kern="1200" baseline="0">
        <a:solidFill>
          <a:schemeClr val="tx1"/>
        </a:solidFill>
        <a:latin typeface="Times" charset="0"/>
        <a:ea typeface="+mn-ea"/>
        <a:cs typeface="+mn-cs"/>
      </a:defRPr>
    </a:lvl8pPr>
    <a:lvl9pPr marL="3657600" lvl="8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2400" b="0" i="0" u="none" kern="1200" baseline="0">
        <a:solidFill>
          <a:schemeClr val="tx1"/>
        </a:solidFill>
        <a:latin typeface="Times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5B4C4"/>
    <a:srgbClr val="72BDCC"/>
    <a:srgbClr val="FFFFFF"/>
    <a:srgbClr val="35261F"/>
    <a:srgbClr val="2FB0DC"/>
    <a:srgbClr val="66B134"/>
    <a:srgbClr val="0076B8"/>
    <a:srgbClr val="008B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32786"/>
    <p:restoredTop sz="90929"/>
  </p:normalViewPr>
  <p:slideViewPr>
    <p:cSldViewPr showGuides="1">
      <p:cViewPr varScale="1">
        <p:scale>
          <a:sx n="61" d="100"/>
          <a:sy n="61" d="100"/>
        </p:scale>
        <p:origin x="780" y="5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 showFormatting="0"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7" Type="http://schemas.openxmlformats.org/officeDocument/2006/relationships/tableStyles" Target="tableStyles.xml"/><Relationship Id="rId46" Type="http://schemas.openxmlformats.org/officeDocument/2006/relationships/viewProps" Target="viewProps.xml"/><Relationship Id="rId45" Type="http://schemas.openxmlformats.org/officeDocument/2006/relationships/presProps" Target="presProps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64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 sz="1200"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" charset="0"/>
              <a:ea typeface="+mn-ea"/>
              <a:cs typeface="+mn-cs"/>
            </a:endParaRPr>
          </a:p>
        </p:txBody>
      </p:sp>
      <p:sp>
        <p:nvSpPr>
          <p:cNvPr id="1064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>
              <a:defRPr sz="1200"/>
            </a:lvl1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" charset="0"/>
              <a:ea typeface="+mn-ea"/>
              <a:cs typeface="+mn-cs"/>
            </a:endParaRPr>
          </a:p>
        </p:txBody>
      </p:sp>
      <p:sp>
        <p:nvSpPr>
          <p:cNvPr id="2052" name="Rectangle 4"/>
          <p:cNvSpPr>
            <a:spLocks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1065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" charset="0"/>
                <a:ea typeface="+mn-ea"/>
                <a:cs typeface="+mn-cs"/>
              </a:rPr>
              <a:t>Click to edit Master text styles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" charset="0"/>
              <a:ea typeface="+mn-ea"/>
              <a:cs typeface="+mn-cs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" charset="0"/>
                <a:ea typeface="+mn-ea"/>
                <a:cs typeface="+mn-cs"/>
              </a:rPr>
              <a:t>Second level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" charset="0"/>
              <a:ea typeface="+mn-ea"/>
              <a:cs typeface="+mn-cs"/>
            </a:endParaRP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" charset="0"/>
                <a:ea typeface="+mn-ea"/>
                <a:cs typeface="+mn-cs"/>
              </a:rPr>
              <a:t>Third level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" charset="0"/>
              <a:ea typeface="+mn-ea"/>
              <a:cs typeface="+mn-cs"/>
            </a:endParaRPr>
          </a:p>
          <a:p>
            <a:pPr marL="1371600" marR="0" lvl="3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" charset="0"/>
                <a:ea typeface="+mn-ea"/>
                <a:cs typeface="+mn-cs"/>
              </a:rPr>
              <a:t>Fourth level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" charset="0"/>
              <a:ea typeface="+mn-ea"/>
              <a:cs typeface="+mn-cs"/>
            </a:endParaRPr>
          </a:p>
          <a:p>
            <a:pPr marL="1828800" marR="0" lvl="4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" charset="0"/>
                <a:ea typeface="+mn-ea"/>
                <a:cs typeface="+mn-cs"/>
              </a:rPr>
              <a:t>Fifth level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" charset="0"/>
              <a:ea typeface="+mn-ea"/>
              <a:cs typeface="+mn-cs"/>
            </a:endParaRPr>
          </a:p>
        </p:txBody>
      </p:sp>
      <p:sp>
        <p:nvSpPr>
          <p:cNvPr id="1065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>
            <a:lvl1pPr>
              <a:defRPr sz="1200"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" charset="0"/>
              <a:ea typeface="+mn-ea"/>
              <a:cs typeface="+mn-cs"/>
            </a:endParaRPr>
          </a:p>
        </p:txBody>
      </p:sp>
      <p:sp>
        <p:nvSpPr>
          <p:cNvPr id="1065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p>
            <a:pPr lvl="0" algn="r">
              <a:buNone/>
            </a:pPr>
            <a:fld id="{9A0DB2DC-4C9A-4742-B13C-FB6460FD3503}" type="slidenum">
              <a:rPr lang="en-US" altLang="en-US" sz="1200" dirty="0"/>
            </a:fld>
            <a:endParaRPr lang="en-US" altLang="en-US" sz="120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098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p>
            <a:pPr lvl="0" algn="r"/>
            <a:fld id="{9A0DB2DC-4C9A-4742-B13C-FB6460FD3503}" type="slidenum">
              <a:rPr lang="en-US" altLang="en-US" sz="1200" dirty="0"/>
            </a:fld>
            <a:endParaRPr lang="en-US" altLang="en-US" sz="1200" dirty="0"/>
          </a:p>
        </p:txBody>
      </p:sp>
      <p:sp>
        <p:nvSpPr>
          <p:cNvPr id="4099" name="Rectangle 2"/>
          <p:cNvSpPr>
            <a:spLocks noTextEdit="1"/>
          </p:cNvSpPr>
          <p:nvPr>
            <p:ph type="sldImg"/>
          </p:nvPr>
        </p:nvSpPr>
        <p:spPr>
          <a:ln/>
        </p:spPr>
      </p:sp>
      <p:sp>
        <p:nvSpPr>
          <p:cNvPr id="4100" name="Rectangle 3"/>
          <p:cNvSpPr>
            <a:spLocks noGrp="1"/>
          </p:cNvSpPr>
          <p:nvPr>
            <p:ph type="body" idx="1"/>
          </p:nvPr>
        </p:nvSpPr>
        <p:spPr>
          <a:ln/>
        </p:spPr>
        <p:txBody>
          <a:bodyPr wrap="square" lIns="91440" tIns="45720" rIns="91440" bIns="45720" anchor="t"/>
          <a:p>
            <a:pPr lvl="0" eaLnBrk="1" hangingPunct="1"/>
            <a:endParaRPr lang="en-US" alt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6626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p>
            <a:pPr lvl="0" algn="r"/>
            <a:fld id="{9A0DB2DC-4C9A-4742-B13C-FB6460FD3503}" type="slidenum">
              <a:rPr lang="en-US" altLang="en-US" sz="1200" dirty="0"/>
            </a:fld>
            <a:endParaRPr lang="en-US" altLang="en-US" sz="1200" dirty="0"/>
          </a:p>
        </p:txBody>
      </p:sp>
      <p:sp>
        <p:nvSpPr>
          <p:cNvPr id="26627" name="Rectangle 2"/>
          <p:cNvSpPr>
            <a:spLocks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/>
          <p:cNvSpPr>
            <a:spLocks noGrp="1"/>
          </p:cNvSpPr>
          <p:nvPr>
            <p:ph type="body" idx="1"/>
          </p:nvPr>
        </p:nvSpPr>
        <p:spPr>
          <a:ln/>
        </p:spPr>
        <p:txBody>
          <a:bodyPr wrap="square" lIns="91440" tIns="45720" rIns="91440" bIns="45720" anchor="t"/>
          <a:p>
            <a:pPr lvl="0" eaLnBrk="1" hangingPunct="1"/>
            <a:endParaRPr lang="en-US" altLang="en-US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8674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p>
            <a:pPr lvl="0" algn="r"/>
            <a:fld id="{9A0DB2DC-4C9A-4742-B13C-FB6460FD3503}" type="slidenum">
              <a:rPr lang="en-US" altLang="en-US" sz="1200" dirty="0"/>
            </a:fld>
            <a:endParaRPr lang="en-US" altLang="en-US" sz="1200" dirty="0"/>
          </a:p>
        </p:txBody>
      </p:sp>
      <p:sp>
        <p:nvSpPr>
          <p:cNvPr id="28675" name="Rectangle 2"/>
          <p:cNvSpPr>
            <a:spLocks noTextEdit="1"/>
          </p:cNvSpPr>
          <p:nvPr>
            <p:ph type="sldImg"/>
          </p:nvPr>
        </p:nvSpPr>
        <p:spPr>
          <a:ln/>
        </p:spPr>
      </p:sp>
      <p:sp>
        <p:nvSpPr>
          <p:cNvPr id="28676" name="Rectangle 3"/>
          <p:cNvSpPr>
            <a:spLocks noGrp="1"/>
          </p:cNvSpPr>
          <p:nvPr>
            <p:ph type="body" idx="1"/>
          </p:nvPr>
        </p:nvSpPr>
        <p:spPr>
          <a:ln/>
        </p:spPr>
        <p:txBody>
          <a:bodyPr wrap="square" lIns="91440" tIns="45720" rIns="91440" bIns="45720" anchor="t"/>
          <a:p>
            <a:pPr lvl="0" eaLnBrk="1" hangingPunct="1"/>
            <a:endParaRPr lang="en-US" altLang="en-US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0722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p>
            <a:pPr lvl="0" algn="r"/>
            <a:fld id="{9A0DB2DC-4C9A-4742-B13C-FB6460FD3503}" type="slidenum">
              <a:rPr lang="en-US" altLang="en-US" sz="1200" dirty="0"/>
            </a:fld>
            <a:endParaRPr lang="en-US" altLang="en-US" sz="1200" dirty="0"/>
          </a:p>
        </p:txBody>
      </p:sp>
      <p:sp>
        <p:nvSpPr>
          <p:cNvPr id="30723" name="Rectangle 2"/>
          <p:cNvSpPr>
            <a:spLocks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/>
          </p:cNvSpPr>
          <p:nvPr>
            <p:ph type="body" idx="1"/>
          </p:nvPr>
        </p:nvSpPr>
        <p:spPr>
          <a:ln/>
        </p:spPr>
        <p:txBody>
          <a:bodyPr wrap="square" lIns="91440" tIns="45720" rIns="91440" bIns="45720" anchor="t"/>
          <a:p>
            <a:pPr lvl="0" eaLnBrk="1" hangingPunct="1"/>
            <a:endParaRPr lang="en-US" altLang="en-US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2770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p>
            <a:pPr lvl="0" algn="r"/>
            <a:fld id="{9A0DB2DC-4C9A-4742-B13C-FB6460FD3503}" type="slidenum">
              <a:rPr lang="en-US" altLang="en-US" sz="1200" dirty="0"/>
            </a:fld>
            <a:endParaRPr lang="en-US" altLang="en-US" sz="1200" dirty="0"/>
          </a:p>
        </p:txBody>
      </p:sp>
      <p:sp>
        <p:nvSpPr>
          <p:cNvPr id="32771" name="Rectangle 2"/>
          <p:cNvSpPr>
            <a:spLocks noTextEdit="1"/>
          </p:cNvSpPr>
          <p:nvPr>
            <p:ph type="sldImg"/>
          </p:nvPr>
        </p:nvSpPr>
        <p:spPr>
          <a:ln/>
        </p:spPr>
      </p:sp>
      <p:sp>
        <p:nvSpPr>
          <p:cNvPr id="32772" name="Rectangle 3"/>
          <p:cNvSpPr>
            <a:spLocks noGrp="1"/>
          </p:cNvSpPr>
          <p:nvPr>
            <p:ph type="body" idx="1"/>
          </p:nvPr>
        </p:nvSpPr>
        <p:spPr>
          <a:ln/>
        </p:spPr>
        <p:txBody>
          <a:bodyPr wrap="square" lIns="91440" tIns="45720" rIns="91440" bIns="45720" anchor="t"/>
          <a:p>
            <a:pPr lvl="0" eaLnBrk="1" hangingPunct="1"/>
            <a:endParaRPr lang="en-US" altLang="en-US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5842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p>
            <a:pPr lvl="0" algn="r"/>
            <a:fld id="{9A0DB2DC-4C9A-4742-B13C-FB6460FD3503}" type="slidenum">
              <a:rPr lang="en-US" altLang="en-US" sz="1200" dirty="0"/>
            </a:fld>
            <a:endParaRPr lang="en-US" altLang="en-US" sz="1200" dirty="0"/>
          </a:p>
        </p:txBody>
      </p:sp>
      <p:sp>
        <p:nvSpPr>
          <p:cNvPr id="35843" name="Rectangle 2"/>
          <p:cNvSpPr>
            <a:spLocks noTextEdit="1"/>
          </p:cNvSpPr>
          <p:nvPr>
            <p:ph type="sldImg"/>
          </p:nvPr>
        </p:nvSpPr>
        <p:spPr>
          <a:ln/>
        </p:spPr>
      </p:sp>
      <p:sp>
        <p:nvSpPr>
          <p:cNvPr id="35844" name="Rectangle 3"/>
          <p:cNvSpPr>
            <a:spLocks noGrp="1"/>
          </p:cNvSpPr>
          <p:nvPr>
            <p:ph type="body" idx="1"/>
          </p:nvPr>
        </p:nvSpPr>
        <p:spPr>
          <a:ln/>
        </p:spPr>
        <p:txBody>
          <a:bodyPr wrap="square" lIns="91440" tIns="45720" rIns="91440" bIns="45720" anchor="t"/>
          <a:p>
            <a:pPr lvl="0" eaLnBrk="1" hangingPunct="1"/>
            <a:endParaRPr lang="en-US" altLang="en-US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8914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p>
            <a:pPr lvl="0" algn="r"/>
            <a:fld id="{9A0DB2DC-4C9A-4742-B13C-FB6460FD3503}" type="slidenum">
              <a:rPr lang="en-US" altLang="en-US" sz="1200" dirty="0"/>
            </a:fld>
            <a:endParaRPr lang="en-US" altLang="en-US" sz="1200" dirty="0"/>
          </a:p>
        </p:txBody>
      </p:sp>
      <p:sp>
        <p:nvSpPr>
          <p:cNvPr id="38915" name="Rectangle 2"/>
          <p:cNvSpPr>
            <a:spLocks noTextEdit="1"/>
          </p:cNvSpPr>
          <p:nvPr>
            <p:ph type="sldImg"/>
          </p:nvPr>
        </p:nvSpPr>
        <p:spPr>
          <a:ln/>
        </p:spPr>
      </p:sp>
      <p:sp>
        <p:nvSpPr>
          <p:cNvPr id="38916" name="Rectangle 3"/>
          <p:cNvSpPr>
            <a:spLocks noGrp="1"/>
          </p:cNvSpPr>
          <p:nvPr>
            <p:ph type="body" idx="1"/>
          </p:nvPr>
        </p:nvSpPr>
        <p:spPr>
          <a:ln/>
        </p:spPr>
        <p:txBody>
          <a:bodyPr wrap="square" lIns="91440" tIns="45720" rIns="91440" bIns="45720" anchor="t"/>
          <a:p>
            <a:pPr lvl="0" eaLnBrk="1" hangingPunct="1"/>
            <a:endParaRPr lang="en-US" altLang="en-US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0962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p>
            <a:pPr lvl="0" algn="r"/>
            <a:fld id="{9A0DB2DC-4C9A-4742-B13C-FB6460FD3503}" type="slidenum">
              <a:rPr lang="en-US" altLang="en-US" sz="1200" dirty="0"/>
            </a:fld>
            <a:endParaRPr lang="en-US" altLang="en-US" sz="1200" dirty="0"/>
          </a:p>
        </p:txBody>
      </p:sp>
      <p:sp>
        <p:nvSpPr>
          <p:cNvPr id="40963" name="Rectangle 2"/>
          <p:cNvSpPr>
            <a:spLocks noTextEdit="1"/>
          </p:cNvSpPr>
          <p:nvPr>
            <p:ph type="sldImg"/>
          </p:nvPr>
        </p:nvSpPr>
        <p:spPr>
          <a:ln/>
        </p:spPr>
      </p:sp>
      <p:sp>
        <p:nvSpPr>
          <p:cNvPr id="40964" name="Rectangle 3"/>
          <p:cNvSpPr>
            <a:spLocks noGrp="1"/>
          </p:cNvSpPr>
          <p:nvPr>
            <p:ph type="body" idx="1"/>
          </p:nvPr>
        </p:nvSpPr>
        <p:spPr>
          <a:ln/>
        </p:spPr>
        <p:txBody>
          <a:bodyPr wrap="square" lIns="91440" tIns="45720" rIns="91440" bIns="45720" anchor="t"/>
          <a:p>
            <a:pPr lvl="0" eaLnBrk="1" hangingPunct="1"/>
            <a:endParaRPr lang="en-US" altLang="en-US"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3010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p>
            <a:pPr lvl="0" algn="r"/>
            <a:fld id="{9A0DB2DC-4C9A-4742-B13C-FB6460FD3503}" type="slidenum">
              <a:rPr lang="en-US" altLang="en-US" sz="1200" dirty="0"/>
            </a:fld>
            <a:endParaRPr lang="en-US" altLang="en-US" sz="1200" dirty="0"/>
          </a:p>
        </p:txBody>
      </p:sp>
      <p:sp>
        <p:nvSpPr>
          <p:cNvPr id="43011" name="Rectangle 2"/>
          <p:cNvSpPr>
            <a:spLocks noTextEdit="1"/>
          </p:cNvSpPr>
          <p:nvPr>
            <p:ph type="sldImg"/>
          </p:nvPr>
        </p:nvSpPr>
        <p:spPr>
          <a:ln/>
        </p:spPr>
      </p:sp>
      <p:sp>
        <p:nvSpPr>
          <p:cNvPr id="43012" name="Rectangle 3"/>
          <p:cNvSpPr>
            <a:spLocks noGrp="1"/>
          </p:cNvSpPr>
          <p:nvPr>
            <p:ph type="body" idx="1"/>
          </p:nvPr>
        </p:nvSpPr>
        <p:spPr>
          <a:ln/>
        </p:spPr>
        <p:txBody>
          <a:bodyPr wrap="square" lIns="91440" tIns="45720" rIns="91440" bIns="45720" anchor="t"/>
          <a:p>
            <a:pPr lvl="0" eaLnBrk="1" hangingPunct="1"/>
            <a:endParaRPr lang="en-US" altLang="en-US"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5058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p>
            <a:pPr lvl="0" algn="r"/>
            <a:fld id="{9A0DB2DC-4C9A-4742-B13C-FB6460FD3503}" type="slidenum">
              <a:rPr lang="en-US" altLang="en-US" sz="1200" dirty="0"/>
            </a:fld>
            <a:endParaRPr lang="en-US" altLang="en-US" sz="1200" dirty="0"/>
          </a:p>
        </p:txBody>
      </p:sp>
      <p:sp>
        <p:nvSpPr>
          <p:cNvPr id="45059" name="Rectangle 2"/>
          <p:cNvSpPr>
            <a:spLocks noTextEdit="1"/>
          </p:cNvSpPr>
          <p:nvPr>
            <p:ph type="sldImg"/>
          </p:nvPr>
        </p:nvSpPr>
        <p:spPr>
          <a:ln/>
        </p:spPr>
      </p:sp>
      <p:sp>
        <p:nvSpPr>
          <p:cNvPr id="45060" name="Rectangle 3"/>
          <p:cNvSpPr>
            <a:spLocks noGrp="1"/>
          </p:cNvSpPr>
          <p:nvPr>
            <p:ph type="body" idx="1"/>
          </p:nvPr>
        </p:nvSpPr>
        <p:spPr>
          <a:ln/>
        </p:spPr>
        <p:txBody>
          <a:bodyPr wrap="square" lIns="91440" tIns="45720" rIns="91440" bIns="45720" anchor="t"/>
          <a:p>
            <a:pPr lvl="0" eaLnBrk="1" hangingPunct="1"/>
            <a:endParaRPr lang="en-US" altLang="en-US"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8130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p>
            <a:pPr lvl="0" algn="r"/>
            <a:fld id="{9A0DB2DC-4C9A-4742-B13C-FB6460FD3503}" type="slidenum">
              <a:rPr lang="en-US" altLang="en-US" sz="1200" dirty="0"/>
            </a:fld>
            <a:endParaRPr lang="en-US" altLang="en-US" sz="1200" dirty="0"/>
          </a:p>
        </p:txBody>
      </p:sp>
      <p:sp>
        <p:nvSpPr>
          <p:cNvPr id="48131" name="Rectangle 2"/>
          <p:cNvSpPr>
            <a:spLocks noTextEdit="1"/>
          </p:cNvSpPr>
          <p:nvPr>
            <p:ph type="sldImg"/>
          </p:nvPr>
        </p:nvSpPr>
        <p:spPr>
          <a:ln/>
        </p:spPr>
      </p:sp>
      <p:sp>
        <p:nvSpPr>
          <p:cNvPr id="48132" name="Rectangle 3"/>
          <p:cNvSpPr>
            <a:spLocks noGrp="1"/>
          </p:cNvSpPr>
          <p:nvPr>
            <p:ph type="body" idx="1"/>
          </p:nvPr>
        </p:nvSpPr>
        <p:spPr>
          <a:ln/>
        </p:spPr>
        <p:txBody>
          <a:bodyPr wrap="square" lIns="91440" tIns="45720" rIns="91440" bIns="45720" anchor="t"/>
          <a:p>
            <a:pPr lvl="0" eaLnBrk="1" hangingPunct="1"/>
            <a:endParaRPr lang="en-US" alt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170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p>
            <a:pPr lvl="0" algn="r"/>
            <a:fld id="{9A0DB2DC-4C9A-4742-B13C-FB6460FD3503}" type="slidenum">
              <a:rPr lang="en-US" altLang="en-US" sz="1200" dirty="0"/>
            </a:fld>
            <a:endParaRPr lang="en-US" altLang="en-US" sz="1200" dirty="0"/>
          </a:p>
        </p:txBody>
      </p:sp>
      <p:sp>
        <p:nvSpPr>
          <p:cNvPr id="7171" name="Rectangle 2"/>
          <p:cNvSpPr>
            <a:spLocks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/>
          </p:cNvSpPr>
          <p:nvPr>
            <p:ph type="body" idx="1"/>
          </p:nvPr>
        </p:nvSpPr>
        <p:spPr>
          <a:ln/>
        </p:spPr>
        <p:txBody>
          <a:bodyPr wrap="square" lIns="91440" tIns="45720" rIns="91440" bIns="45720" anchor="t"/>
          <a:p>
            <a:pPr lvl="0"/>
            <a:endParaRPr lang="en-US" altLang="en-US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1202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p>
            <a:pPr lvl="0" algn="r"/>
            <a:fld id="{9A0DB2DC-4C9A-4742-B13C-FB6460FD3503}" type="slidenum">
              <a:rPr lang="en-US" altLang="en-US" sz="1200" dirty="0"/>
            </a:fld>
            <a:endParaRPr lang="en-US" altLang="en-US" sz="1200" dirty="0"/>
          </a:p>
        </p:txBody>
      </p:sp>
      <p:sp>
        <p:nvSpPr>
          <p:cNvPr id="51203" name="Rectangle 2"/>
          <p:cNvSpPr>
            <a:spLocks noTextEdit="1"/>
          </p:cNvSpPr>
          <p:nvPr>
            <p:ph type="sldImg"/>
          </p:nvPr>
        </p:nvSpPr>
        <p:spPr>
          <a:ln/>
        </p:spPr>
      </p:sp>
      <p:sp>
        <p:nvSpPr>
          <p:cNvPr id="51204" name="Rectangle 3"/>
          <p:cNvSpPr>
            <a:spLocks noGrp="1"/>
          </p:cNvSpPr>
          <p:nvPr>
            <p:ph type="body" idx="1"/>
          </p:nvPr>
        </p:nvSpPr>
        <p:spPr>
          <a:ln/>
        </p:spPr>
        <p:txBody>
          <a:bodyPr wrap="square" lIns="91440" tIns="45720" rIns="91440" bIns="45720" anchor="t"/>
          <a:p>
            <a:pPr lvl="0" eaLnBrk="1" hangingPunct="1"/>
            <a:endParaRPr lang="en-US" altLang="en-US"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4274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p>
            <a:pPr lvl="0" algn="r"/>
            <a:fld id="{9A0DB2DC-4C9A-4742-B13C-FB6460FD3503}" type="slidenum">
              <a:rPr lang="en-US" altLang="en-US" sz="1200" dirty="0"/>
            </a:fld>
            <a:endParaRPr lang="en-US" altLang="en-US" sz="1200" dirty="0"/>
          </a:p>
        </p:txBody>
      </p:sp>
      <p:sp>
        <p:nvSpPr>
          <p:cNvPr id="54275" name="Rectangle 2"/>
          <p:cNvSpPr>
            <a:spLocks noTextEdit="1"/>
          </p:cNvSpPr>
          <p:nvPr>
            <p:ph type="sldImg"/>
          </p:nvPr>
        </p:nvSpPr>
        <p:spPr>
          <a:ln/>
        </p:spPr>
      </p:sp>
      <p:sp>
        <p:nvSpPr>
          <p:cNvPr id="54276" name="Rectangle 3"/>
          <p:cNvSpPr>
            <a:spLocks noGrp="1"/>
          </p:cNvSpPr>
          <p:nvPr>
            <p:ph type="body" idx="1"/>
          </p:nvPr>
        </p:nvSpPr>
        <p:spPr>
          <a:ln/>
        </p:spPr>
        <p:txBody>
          <a:bodyPr wrap="square" lIns="91440" tIns="45720" rIns="91440" bIns="45720" anchor="t"/>
          <a:p>
            <a:pPr lvl="0" eaLnBrk="1" hangingPunct="1"/>
            <a:endParaRPr lang="en-US" altLang="en-US"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6322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p>
            <a:pPr lvl="0" algn="r"/>
            <a:fld id="{9A0DB2DC-4C9A-4742-B13C-FB6460FD3503}" type="slidenum">
              <a:rPr lang="en-US" altLang="en-US" sz="1200" dirty="0"/>
            </a:fld>
            <a:endParaRPr lang="en-US" altLang="en-US" sz="1200" dirty="0"/>
          </a:p>
        </p:txBody>
      </p:sp>
      <p:sp>
        <p:nvSpPr>
          <p:cNvPr id="56323" name="Rectangle 2"/>
          <p:cNvSpPr>
            <a:spLocks noTextEdit="1"/>
          </p:cNvSpPr>
          <p:nvPr>
            <p:ph type="sldImg"/>
          </p:nvPr>
        </p:nvSpPr>
        <p:spPr>
          <a:ln/>
        </p:spPr>
      </p:sp>
      <p:sp>
        <p:nvSpPr>
          <p:cNvPr id="56324" name="Rectangle 3"/>
          <p:cNvSpPr>
            <a:spLocks noGrp="1"/>
          </p:cNvSpPr>
          <p:nvPr>
            <p:ph type="body" idx="1"/>
          </p:nvPr>
        </p:nvSpPr>
        <p:spPr>
          <a:ln/>
        </p:spPr>
        <p:txBody>
          <a:bodyPr wrap="square" lIns="91440" tIns="45720" rIns="91440" bIns="45720" anchor="t"/>
          <a:p>
            <a:pPr lvl="0" eaLnBrk="1" hangingPunct="1"/>
            <a:endParaRPr lang="en-US" altLang="en-US"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9394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p>
            <a:pPr lvl="0" algn="r"/>
            <a:fld id="{9A0DB2DC-4C9A-4742-B13C-FB6460FD3503}" type="slidenum">
              <a:rPr lang="en-US" altLang="en-US" sz="1200" dirty="0"/>
            </a:fld>
            <a:endParaRPr lang="en-US" altLang="en-US" sz="1200" dirty="0"/>
          </a:p>
        </p:txBody>
      </p:sp>
      <p:sp>
        <p:nvSpPr>
          <p:cNvPr id="59395" name="Rectangle 2"/>
          <p:cNvSpPr>
            <a:spLocks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/>
          <p:cNvSpPr>
            <a:spLocks noGrp="1"/>
          </p:cNvSpPr>
          <p:nvPr>
            <p:ph type="body" idx="1"/>
          </p:nvPr>
        </p:nvSpPr>
        <p:spPr>
          <a:ln/>
        </p:spPr>
        <p:txBody>
          <a:bodyPr wrap="square" lIns="91440" tIns="45720" rIns="91440" bIns="45720" anchor="t"/>
          <a:p>
            <a:pPr lvl="0" eaLnBrk="1" hangingPunct="1"/>
            <a:endParaRPr lang="en-US" altLang="en-US"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2466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p>
            <a:pPr lvl="0" algn="r"/>
            <a:fld id="{9A0DB2DC-4C9A-4742-B13C-FB6460FD3503}" type="slidenum">
              <a:rPr lang="en-US" altLang="en-US" sz="1200" dirty="0"/>
            </a:fld>
            <a:endParaRPr lang="en-US" altLang="en-US" sz="1200" dirty="0"/>
          </a:p>
        </p:txBody>
      </p:sp>
      <p:sp>
        <p:nvSpPr>
          <p:cNvPr id="62467" name="Rectangle 2"/>
          <p:cNvSpPr>
            <a:spLocks noTextEdit="1"/>
          </p:cNvSpPr>
          <p:nvPr>
            <p:ph type="sldImg"/>
          </p:nvPr>
        </p:nvSpPr>
        <p:spPr>
          <a:ln/>
        </p:spPr>
      </p:sp>
      <p:sp>
        <p:nvSpPr>
          <p:cNvPr id="62468" name="Rectangle 3"/>
          <p:cNvSpPr>
            <a:spLocks noGrp="1"/>
          </p:cNvSpPr>
          <p:nvPr>
            <p:ph type="body" idx="1"/>
          </p:nvPr>
        </p:nvSpPr>
        <p:spPr>
          <a:ln/>
        </p:spPr>
        <p:txBody>
          <a:bodyPr wrap="square" lIns="91440" tIns="45720" rIns="91440" bIns="45720" anchor="t"/>
          <a:p>
            <a:pPr lvl="0" eaLnBrk="1" hangingPunct="1"/>
            <a:endParaRPr lang="en-US" altLang="en-US"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4514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p>
            <a:pPr lvl="0" algn="r"/>
            <a:fld id="{9A0DB2DC-4C9A-4742-B13C-FB6460FD3503}" type="slidenum">
              <a:rPr lang="en-US" altLang="en-US" sz="1200" dirty="0"/>
            </a:fld>
            <a:endParaRPr lang="en-US" altLang="en-US" sz="1200" dirty="0"/>
          </a:p>
        </p:txBody>
      </p:sp>
      <p:sp>
        <p:nvSpPr>
          <p:cNvPr id="64515" name="Rectangle 2"/>
          <p:cNvSpPr>
            <a:spLocks noTextEdit="1"/>
          </p:cNvSpPr>
          <p:nvPr>
            <p:ph type="sldImg"/>
          </p:nvPr>
        </p:nvSpPr>
        <p:spPr>
          <a:ln/>
        </p:spPr>
      </p:sp>
      <p:sp>
        <p:nvSpPr>
          <p:cNvPr id="64516" name="Rectangle 3"/>
          <p:cNvSpPr>
            <a:spLocks noGrp="1"/>
          </p:cNvSpPr>
          <p:nvPr>
            <p:ph type="body" idx="1"/>
          </p:nvPr>
        </p:nvSpPr>
        <p:spPr>
          <a:ln/>
        </p:spPr>
        <p:txBody>
          <a:bodyPr wrap="square" lIns="91440" tIns="45720" rIns="91440" bIns="45720" anchor="t"/>
          <a:p>
            <a:pPr lvl="0" eaLnBrk="1" hangingPunct="1"/>
            <a:endParaRPr lang="en-US" altLang="en-US"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7586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p>
            <a:pPr lvl="0" algn="r"/>
            <a:fld id="{9A0DB2DC-4C9A-4742-B13C-FB6460FD3503}" type="slidenum">
              <a:rPr lang="en-US" altLang="en-US" sz="1200" dirty="0"/>
            </a:fld>
            <a:endParaRPr lang="en-US" altLang="en-US" sz="1200" dirty="0"/>
          </a:p>
        </p:txBody>
      </p:sp>
      <p:sp>
        <p:nvSpPr>
          <p:cNvPr id="67587" name="Rectangle 2"/>
          <p:cNvSpPr>
            <a:spLocks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/>
          <p:cNvSpPr>
            <a:spLocks noGrp="1"/>
          </p:cNvSpPr>
          <p:nvPr>
            <p:ph type="body" idx="1"/>
          </p:nvPr>
        </p:nvSpPr>
        <p:spPr>
          <a:ln/>
        </p:spPr>
        <p:txBody>
          <a:bodyPr wrap="square" lIns="91440" tIns="45720" rIns="91440" bIns="45720" anchor="t"/>
          <a:p>
            <a:pPr lvl="0" eaLnBrk="1" hangingPunct="1"/>
            <a:endParaRPr lang="en-US" altLang="en-US" dirty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9634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p>
            <a:pPr lvl="0" algn="r"/>
            <a:fld id="{9A0DB2DC-4C9A-4742-B13C-FB6460FD3503}" type="slidenum">
              <a:rPr lang="en-US" altLang="en-US" sz="1200" dirty="0"/>
            </a:fld>
            <a:endParaRPr lang="en-US" altLang="en-US" sz="1200" dirty="0"/>
          </a:p>
        </p:txBody>
      </p:sp>
      <p:sp>
        <p:nvSpPr>
          <p:cNvPr id="69635" name="Rectangle 2"/>
          <p:cNvSpPr>
            <a:spLocks noTextEdit="1"/>
          </p:cNvSpPr>
          <p:nvPr>
            <p:ph type="sldImg"/>
          </p:nvPr>
        </p:nvSpPr>
        <p:spPr>
          <a:ln/>
        </p:spPr>
      </p:sp>
      <p:sp>
        <p:nvSpPr>
          <p:cNvPr id="69636" name="Rectangle 3"/>
          <p:cNvSpPr>
            <a:spLocks noGrp="1"/>
          </p:cNvSpPr>
          <p:nvPr>
            <p:ph type="body" idx="1"/>
          </p:nvPr>
        </p:nvSpPr>
        <p:spPr>
          <a:ln/>
        </p:spPr>
        <p:txBody>
          <a:bodyPr wrap="square" lIns="91440" tIns="45720" rIns="91440" bIns="45720" anchor="t"/>
          <a:p>
            <a:pPr lvl="0" eaLnBrk="1" hangingPunct="1"/>
            <a:endParaRPr lang="en-US" altLang="en-US" dirty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1682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p>
            <a:pPr lvl="0" algn="r"/>
            <a:fld id="{9A0DB2DC-4C9A-4742-B13C-FB6460FD3503}" type="slidenum">
              <a:rPr lang="en-US" altLang="en-US" sz="1200" dirty="0"/>
            </a:fld>
            <a:endParaRPr lang="en-US" altLang="en-US" sz="1200" dirty="0"/>
          </a:p>
        </p:txBody>
      </p:sp>
      <p:sp>
        <p:nvSpPr>
          <p:cNvPr id="71683" name="Rectangle 2"/>
          <p:cNvSpPr>
            <a:spLocks noTextEdit="1"/>
          </p:cNvSpPr>
          <p:nvPr>
            <p:ph type="sldImg"/>
          </p:nvPr>
        </p:nvSpPr>
        <p:spPr>
          <a:ln/>
        </p:spPr>
      </p:sp>
      <p:sp>
        <p:nvSpPr>
          <p:cNvPr id="71684" name="Rectangle 3"/>
          <p:cNvSpPr>
            <a:spLocks noGrp="1"/>
          </p:cNvSpPr>
          <p:nvPr>
            <p:ph type="body" idx="1"/>
          </p:nvPr>
        </p:nvSpPr>
        <p:spPr>
          <a:ln/>
        </p:spPr>
        <p:txBody>
          <a:bodyPr wrap="square" lIns="91440" tIns="45720" rIns="91440" bIns="45720" anchor="t"/>
          <a:p>
            <a:pPr lvl="0" eaLnBrk="1" hangingPunct="1"/>
            <a:endParaRPr lang="en-US" alt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218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p>
            <a:pPr lvl="0" algn="r"/>
            <a:fld id="{9A0DB2DC-4C9A-4742-B13C-FB6460FD3503}" type="slidenum">
              <a:rPr lang="en-US" altLang="en-US" sz="1200" dirty="0"/>
            </a:fld>
            <a:endParaRPr lang="en-US" altLang="en-US" sz="1200" dirty="0"/>
          </a:p>
        </p:txBody>
      </p:sp>
      <p:sp>
        <p:nvSpPr>
          <p:cNvPr id="9219" name="Rectangle 2"/>
          <p:cNvSpPr>
            <a:spLocks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/>
          <p:cNvSpPr>
            <a:spLocks noGrp="1"/>
          </p:cNvSpPr>
          <p:nvPr>
            <p:ph type="body" idx="1"/>
          </p:nvPr>
        </p:nvSpPr>
        <p:spPr>
          <a:ln/>
        </p:spPr>
        <p:txBody>
          <a:bodyPr wrap="square" lIns="91440" tIns="45720" rIns="91440" bIns="45720" anchor="t"/>
          <a:p>
            <a:pPr lvl="0" eaLnBrk="1" hangingPunct="1"/>
            <a:endParaRPr lang="en-US" alt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266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p>
            <a:pPr lvl="0" algn="r"/>
            <a:fld id="{9A0DB2DC-4C9A-4742-B13C-FB6460FD3503}" type="slidenum">
              <a:rPr lang="en-US" altLang="en-US" sz="1200" dirty="0"/>
            </a:fld>
            <a:endParaRPr lang="en-US" altLang="en-US" sz="1200" dirty="0"/>
          </a:p>
        </p:txBody>
      </p:sp>
      <p:sp>
        <p:nvSpPr>
          <p:cNvPr id="11267" name="Rectangle 2"/>
          <p:cNvSpPr>
            <a:spLocks noTextEdit="1"/>
          </p:cNvSpPr>
          <p:nvPr>
            <p:ph type="sldImg"/>
          </p:nvPr>
        </p:nvSpPr>
        <p:spPr>
          <a:ln/>
        </p:spPr>
      </p:sp>
      <p:sp>
        <p:nvSpPr>
          <p:cNvPr id="11268" name="Rectangle 3"/>
          <p:cNvSpPr>
            <a:spLocks noGrp="1"/>
          </p:cNvSpPr>
          <p:nvPr>
            <p:ph type="body" idx="1"/>
          </p:nvPr>
        </p:nvSpPr>
        <p:spPr>
          <a:ln/>
        </p:spPr>
        <p:txBody>
          <a:bodyPr wrap="square" lIns="91440" tIns="45720" rIns="91440" bIns="45720" anchor="t"/>
          <a:p>
            <a:pPr lvl="0" eaLnBrk="1" hangingPunct="1"/>
            <a:endParaRPr lang="en-US" alt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338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p>
            <a:pPr lvl="0" algn="r"/>
            <a:fld id="{9A0DB2DC-4C9A-4742-B13C-FB6460FD3503}" type="slidenum">
              <a:rPr lang="en-US" altLang="en-US" sz="1200" dirty="0"/>
            </a:fld>
            <a:endParaRPr lang="en-US" altLang="en-US" sz="1200" dirty="0"/>
          </a:p>
        </p:txBody>
      </p:sp>
      <p:sp>
        <p:nvSpPr>
          <p:cNvPr id="14339" name="Rectangle 2"/>
          <p:cNvSpPr>
            <a:spLocks noTextEdit="1"/>
          </p:cNvSpPr>
          <p:nvPr>
            <p:ph type="sldImg"/>
          </p:nvPr>
        </p:nvSpPr>
        <p:spPr>
          <a:ln/>
        </p:spPr>
      </p:sp>
      <p:sp>
        <p:nvSpPr>
          <p:cNvPr id="14340" name="Rectangle 3"/>
          <p:cNvSpPr>
            <a:spLocks noGrp="1"/>
          </p:cNvSpPr>
          <p:nvPr>
            <p:ph type="body" idx="1"/>
          </p:nvPr>
        </p:nvSpPr>
        <p:spPr>
          <a:ln/>
        </p:spPr>
        <p:txBody>
          <a:bodyPr wrap="square" lIns="91440" tIns="45720" rIns="91440" bIns="45720" anchor="t"/>
          <a:p>
            <a:pPr lvl="0" eaLnBrk="1" hangingPunct="1"/>
            <a:endParaRPr lang="en-US" alt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7410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p>
            <a:pPr lvl="0" algn="r"/>
            <a:fld id="{9A0DB2DC-4C9A-4742-B13C-FB6460FD3503}" type="slidenum">
              <a:rPr lang="en-US" altLang="en-US" sz="1200" dirty="0"/>
            </a:fld>
            <a:endParaRPr lang="en-US" altLang="en-US" sz="1200" dirty="0"/>
          </a:p>
        </p:txBody>
      </p:sp>
      <p:sp>
        <p:nvSpPr>
          <p:cNvPr id="17411" name="Rectangle 2"/>
          <p:cNvSpPr>
            <a:spLocks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/>
          <p:cNvSpPr>
            <a:spLocks noGrp="1"/>
          </p:cNvSpPr>
          <p:nvPr>
            <p:ph type="body" idx="1"/>
          </p:nvPr>
        </p:nvSpPr>
        <p:spPr>
          <a:ln/>
        </p:spPr>
        <p:txBody>
          <a:bodyPr wrap="square" lIns="91440" tIns="45720" rIns="91440" bIns="45720" anchor="t"/>
          <a:p>
            <a:pPr lvl="0" eaLnBrk="1" hangingPunct="1"/>
            <a:endParaRPr lang="en-US" alt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9458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p>
            <a:pPr lvl="0" algn="r"/>
            <a:fld id="{9A0DB2DC-4C9A-4742-B13C-FB6460FD3503}" type="slidenum">
              <a:rPr lang="en-US" altLang="en-US" sz="1200" dirty="0"/>
            </a:fld>
            <a:endParaRPr lang="en-US" altLang="en-US" sz="1200" dirty="0"/>
          </a:p>
        </p:txBody>
      </p:sp>
      <p:sp>
        <p:nvSpPr>
          <p:cNvPr id="19459" name="Rectangle 2"/>
          <p:cNvSpPr>
            <a:spLocks noTextEdit="1"/>
          </p:cNvSpPr>
          <p:nvPr>
            <p:ph type="sldImg"/>
          </p:nvPr>
        </p:nvSpPr>
        <p:spPr>
          <a:ln/>
        </p:spPr>
      </p:sp>
      <p:sp>
        <p:nvSpPr>
          <p:cNvPr id="19460" name="Rectangle 3"/>
          <p:cNvSpPr>
            <a:spLocks noGrp="1"/>
          </p:cNvSpPr>
          <p:nvPr>
            <p:ph type="body" idx="1"/>
          </p:nvPr>
        </p:nvSpPr>
        <p:spPr>
          <a:ln/>
        </p:spPr>
        <p:txBody>
          <a:bodyPr wrap="square" lIns="91440" tIns="45720" rIns="91440" bIns="45720" anchor="t"/>
          <a:p>
            <a:pPr lvl="0" eaLnBrk="1" hangingPunct="1"/>
            <a:endParaRPr lang="en-US" alt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1506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p>
            <a:pPr lvl="0" algn="r"/>
            <a:fld id="{9A0DB2DC-4C9A-4742-B13C-FB6460FD3503}" type="slidenum">
              <a:rPr lang="en-US" altLang="en-US" sz="1200" dirty="0"/>
            </a:fld>
            <a:endParaRPr lang="en-US" altLang="en-US" sz="1200" dirty="0"/>
          </a:p>
        </p:txBody>
      </p:sp>
      <p:sp>
        <p:nvSpPr>
          <p:cNvPr id="21507" name="Rectangle 2"/>
          <p:cNvSpPr>
            <a:spLocks noTextEdit="1"/>
          </p:cNvSpPr>
          <p:nvPr>
            <p:ph type="sldImg"/>
          </p:nvPr>
        </p:nvSpPr>
        <p:spPr>
          <a:ln/>
        </p:spPr>
      </p:sp>
      <p:sp>
        <p:nvSpPr>
          <p:cNvPr id="21508" name="Rectangle 3"/>
          <p:cNvSpPr>
            <a:spLocks noGrp="1"/>
          </p:cNvSpPr>
          <p:nvPr>
            <p:ph type="body" idx="1"/>
          </p:nvPr>
        </p:nvSpPr>
        <p:spPr>
          <a:ln/>
        </p:spPr>
        <p:txBody>
          <a:bodyPr wrap="square" lIns="91440" tIns="45720" rIns="91440" bIns="45720" anchor="t"/>
          <a:p>
            <a:pPr lvl="0" eaLnBrk="1" hangingPunct="1"/>
            <a:endParaRPr lang="en-US" alt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4578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p>
            <a:pPr lvl="0" algn="r"/>
            <a:fld id="{9A0DB2DC-4C9A-4742-B13C-FB6460FD3503}" type="slidenum">
              <a:rPr lang="en-US" altLang="en-US" sz="1200" dirty="0"/>
            </a:fld>
            <a:endParaRPr lang="en-US" altLang="en-US" sz="1200" dirty="0"/>
          </a:p>
        </p:txBody>
      </p:sp>
      <p:sp>
        <p:nvSpPr>
          <p:cNvPr id="24579" name="Rectangle 2"/>
          <p:cNvSpPr>
            <a:spLocks noTextEdit="1"/>
          </p:cNvSpPr>
          <p:nvPr>
            <p:ph type="sldImg"/>
          </p:nvPr>
        </p:nvSpPr>
        <p:spPr>
          <a:ln/>
        </p:spPr>
      </p:sp>
      <p:sp>
        <p:nvSpPr>
          <p:cNvPr id="24580" name="Rectangle 3"/>
          <p:cNvSpPr>
            <a:spLocks noGrp="1"/>
          </p:cNvSpPr>
          <p:nvPr>
            <p:ph type="body" idx="1"/>
          </p:nvPr>
        </p:nvSpPr>
        <p:spPr>
          <a:ln/>
        </p:spPr>
        <p:txBody>
          <a:bodyPr wrap="square" lIns="91440" tIns="45720" rIns="91440" bIns="45720" anchor="t"/>
          <a:p>
            <a:pPr lvl="0" eaLnBrk="1" hangingPunct="1"/>
            <a:endParaRPr lang="en-US" alt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>
              <a:buNone/>
            </a:pPr>
            <a:fld id="{9A0DB2DC-4C9A-4742-B13C-FB6460FD3503}" type="slidenum">
              <a:rPr lang="en-US" altLang="en-US" dirty="0">
                <a:latin typeface="Times" charset="0"/>
              </a:rPr>
            </a:fld>
            <a:endParaRPr lang="en-US" altLang="en-US" dirty="0">
              <a:latin typeface="Times" charset="0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>
              <a:buNone/>
            </a:pPr>
            <a:fld id="{9A0DB2DC-4C9A-4742-B13C-FB6460FD3503}" type="slidenum">
              <a:rPr lang="en-US" altLang="en-US" dirty="0">
                <a:latin typeface="Times" charset="0"/>
              </a:rPr>
            </a:fld>
            <a:endParaRPr lang="en-US" altLang="en-US" dirty="0">
              <a:latin typeface="Times" charset="0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905500" y="76200"/>
            <a:ext cx="1943100" cy="32766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" y="76200"/>
            <a:ext cx="5676900" cy="32766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>
              <a:buNone/>
            </a:pPr>
            <a:fld id="{9A0DB2DC-4C9A-4742-B13C-FB6460FD3503}" type="slidenum">
              <a:rPr lang="en-US" altLang="en-US" dirty="0">
                <a:latin typeface="Times" charset="0"/>
              </a:rPr>
            </a:fld>
            <a:endParaRPr lang="en-US" altLang="en-US" dirty="0">
              <a:latin typeface="Times" charset="0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>
              <a:buNone/>
            </a:pPr>
            <a:fld id="{9A0DB2DC-4C9A-4742-B13C-FB6460FD3503}" type="slidenum">
              <a:rPr lang="en-US" altLang="en-US" dirty="0">
                <a:latin typeface="Times" charset="0"/>
              </a:rPr>
            </a:fld>
            <a:endParaRPr lang="en-US" altLang="en-US" dirty="0">
              <a:latin typeface="Times" charset="0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>
              <a:buNone/>
            </a:pPr>
            <a:fld id="{9A0DB2DC-4C9A-4742-B13C-FB6460FD3503}" type="slidenum">
              <a:rPr lang="en-US" altLang="en-US" dirty="0">
                <a:latin typeface="Times" charset="0"/>
              </a:rPr>
            </a:fld>
            <a:endParaRPr lang="en-US" altLang="en-US" dirty="0">
              <a:latin typeface="Times" charset="0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6200" y="76200"/>
            <a:ext cx="3810000" cy="457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038600" y="76200"/>
            <a:ext cx="3810000" cy="457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>
              <a:buNone/>
            </a:pPr>
            <a:fld id="{9A0DB2DC-4C9A-4742-B13C-FB6460FD3503}" type="slidenum">
              <a:rPr lang="en-US" altLang="en-US" dirty="0">
                <a:latin typeface="Times" charset="0"/>
              </a:rPr>
            </a:fld>
            <a:endParaRPr lang="en-US" altLang="en-US" dirty="0">
              <a:latin typeface="Times" charset="0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>
              <a:buNone/>
            </a:pPr>
            <a:fld id="{9A0DB2DC-4C9A-4742-B13C-FB6460FD3503}" type="slidenum">
              <a:rPr lang="en-US" altLang="en-US" dirty="0">
                <a:latin typeface="Times" charset="0"/>
              </a:rPr>
            </a:fld>
            <a:endParaRPr lang="en-US" altLang="en-US" dirty="0">
              <a:latin typeface="Times" charset="0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>
              <a:buNone/>
            </a:pPr>
            <a:fld id="{9A0DB2DC-4C9A-4742-B13C-FB6460FD3503}" type="slidenum">
              <a:rPr lang="en-US" altLang="en-US" dirty="0">
                <a:latin typeface="Times" charset="0"/>
              </a:rPr>
            </a:fld>
            <a:endParaRPr lang="en-US" altLang="en-US" dirty="0">
              <a:latin typeface="Times" charset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>
              <a:buNone/>
            </a:pPr>
            <a:fld id="{9A0DB2DC-4C9A-4742-B13C-FB6460FD3503}" type="slidenum">
              <a:rPr lang="en-US" altLang="en-US" dirty="0">
                <a:latin typeface="Times" charset="0"/>
              </a:rPr>
            </a:fld>
            <a:endParaRPr lang="en-US" altLang="en-US" dirty="0">
              <a:latin typeface="Times" charset="0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>
              <a:buNone/>
            </a:pPr>
            <a:fld id="{9A0DB2DC-4C9A-4742-B13C-FB6460FD3503}" type="slidenum">
              <a:rPr lang="en-US" altLang="en-US" dirty="0">
                <a:latin typeface="Times" charset="0"/>
              </a:rPr>
            </a:fld>
            <a:endParaRPr lang="en-US" altLang="en-US" dirty="0">
              <a:latin typeface="Times" charset="0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32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>
              <a:buNone/>
            </a:pPr>
            <a:fld id="{9A0DB2DC-4C9A-4742-B13C-FB6460FD3503}" type="slidenum">
              <a:rPr lang="en-US" altLang="en-US" dirty="0">
                <a:latin typeface="Times" charset="0"/>
              </a:rPr>
            </a:fld>
            <a:endParaRPr lang="en-US" altLang="en-US" dirty="0">
              <a:latin typeface="Times" charset="0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Rectangle 3"/>
          <p:cNvSpPr>
            <a:spLocks noGrp="1"/>
          </p:cNvSpPr>
          <p:nvPr>
            <p:ph type="body" idx="1"/>
          </p:nvPr>
        </p:nvSpPr>
        <p:spPr>
          <a:xfrm>
            <a:off x="76200" y="76200"/>
            <a:ext cx="77724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rPr lang="en-US" altLang="en-US" dirty="0"/>
              <a:t>Click to edit Master text styles</a:t>
            </a:r>
            <a:endParaRPr lang="en-US" altLang="en-US" dirty="0"/>
          </a:p>
          <a:p>
            <a:pPr lvl="1"/>
            <a:r>
              <a:rPr lang="en-US" altLang="en-US" dirty="0"/>
              <a:t>Second level</a:t>
            </a:r>
            <a:endParaRPr lang="en-US" altLang="en-US" dirty="0"/>
          </a:p>
          <a:p>
            <a:pPr lvl="2"/>
            <a:r>
              <a:rPr lang="en-US" altLang="en-US" dirty="0"/>
              <a:t>Third level</a:t>
            </a:r>
            <a:endParaRPr lang="en-US" altLang="en-US" dirty="0"/>
          </a:p>
          <a:p>
            <a:pPr lvl="3"/>
            <a:r>
              <a:rPr lang="en-US" altLang="en-US" dirty="0"/>
              <a:t>Fourth level</a:t>
            </a:r>
            <a:endParaRPr lang="en-US" altLang="en-US" dirty="0"/>
          </a:p>
          <a:p>
            <a:pPr lvl="4"/>
            <a:r>
              <a:rPr lang="en-US" altLang="en-US" dirty="0"/>
              <a:t>Fifth level</a:t>
            </a:r>
            <a:endParaRPr lang="en-US" altLang="en-US" dirty="0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 sz="1400">
                <a:ea typeface="宋体" panose="02010600030101010101" pitchFamily="2" charset="-122"/>
              </a:defRPr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>
              <a:defRPr sz="1400">
                <a:ea typeface="宋体" panose="02010600030101010101" pitchFamily="2" charset="-122"/>
              </a:defRPr>
            </a:lvl1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>
              <a:defRPr sz="1400"/>
            </a:lvl1pPr>
          </a:lstStyle>
          <a:p>
            <a:pPr lvl="0">
              <a:buNone/>
            </a:pPr>
            <a:fld id="{9A0DB2DC-4C9A-4742-B13C-FB6460FD3503}" type="slidenum">
              <a:rPr lang="en-US" altLang="en-US" dirty="0">
                <a:latin typeface="Times" charset="0"/>
              </a:rPr>
            </a:fld>
            <a:endParaRPr lang="en-US" altLang="en-US" dirty="0">
              <a:latin typeface="Times" charset="0"/>
            </a:endParaRPr>
          </a:p>
        </p:txBody>
      </p:sp>
      <p:sp>
        <p:nvSpPr>
          <p:cNvPr id="2" name="Rectangle 2"/>
          <p:cNvSpPr>
            <a:spLocks noGrp="1"/>
          </p:cNvSpPr>
          <p:nvPr>
            <p:ph type="title"/>
          </p:nvPr>
        </p:nvSpPr>
        <p:spPr>
          <a:xfrm>
            <a:off x="2286000" y="2895600"/>
            <a:ext cx="4876800" cy="4572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 lvl="0"/>
            <a:r>
              <a:rPr lang="en-US" altLang="en-US" dirty="0"/>
              <a:t>Click to edit Master title style</a:t>
            </a:r>
            <a:endParaRPr lang="en-US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10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1000">
          <a:solidFill>
            <a:schemeClr val="tx2"/>
          </a:solidFill>
          <a:latin typeface="Arial" panose="020B06040202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1000">
          <a:solidFill>
            <a:schemeClr val="tx2"/>
          </a:solidFill>
          <a:latin typeface="Arial" panose="020B06040202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1000">
          <a:solidFill>
            <a:schemeClr val="tx2"/>
          </a:solidFill>
          <a:latin typeface="Arial" panose="020B06040202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1000">
          <a:solidFill>
            <a:schemeClr val="tx2"/>
          </a:solidFill>
          <a:latin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1000">
          <a:solidFill>
            <a:schemeClr val="tx2"/>
          </a:solidFill>
          <a:latin typeface="Arial" panose="020B060402020202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1000">
          <a:solidFill>
            <a:schemeClr val="tx2"/>
          </a:solidFill>
          <a:latin typeface="Arial" panose="020B060402020202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1000">
          <a:solidFill>
            <a:schemeClr val="tx2"/>
          </a:solidFill>
          <a:latin typeface="Arial" panose="020B060402020202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1000">
          <a:solidFill>
            <a:schemeClr val="tx2"/>
          </a:solidFill>
          <a:latin typeface="Arial" panose="020B060402020202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2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3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4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6.jpeg"/><Relationship Id="rId1" Type="http://schemas.openxmlformats.org/officeDocument/2006/relationships/image" Target="../media/image15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.jpe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8.jpeg"/><Relationship Id="rId1" Type="http://schemas.openxmlformats.org/officeDocument/2006/relationships/image" Target="../media/image17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6.jpeg"/><Relationship Id="rId1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9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0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1.jpe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3.jpeg"/><Relationship Id="rId1" Type="http://schemas.openxmlformats.org/officeDocument/2006/relationships/image" Target="../media/image22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4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5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0.jpe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7.jpeg"/><Relationship Id="rId1" Type="http://schemas.openxmlformats.org/officeDocument/2006/relationships/image" Target="../media/image26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8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9.jpe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0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1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0.jpeg"/><Relationship Id="rId1" Type="http://schemas.openxmlformats.org/officeDocument/2006/relationships/image" Target="../media/image26.jpe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2.jpeg"/><Relationship Id="rId1" Type="http://schemas.openxmlformats.org/officeDocument/2006/relationships/image" Target="../media/image31.jpe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8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3.jpe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0.jpe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4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7.jpeg"/><Relationship Id="rId1" Type="http://schemas.openxmlformats.org/officeDocument/2006/relationships/image" Target="../media/image26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5.jpeg"/><Relationship Id="rId1" Type="http://schemas.openxmlformats.org/officeDocument/2006/relationships/image" Target="../media/image34.jpe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0.jpeg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36.png"/><Relationship Id="rId3" Type="http://schemas.openxmlformats.org/officeDocument/2006/relationships/tags" Target="../tags/tag1.xml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3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6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image" Target="../media/image3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0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6.jpeg"/><Relationship Id="rId1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0.jpeg"/><Relationship Id="rId1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3074" name="Text Box 16"/>
          <p:cNvSpPr txBox="1"/>
          <p:nvPr/>
        </p:nvSpPr>
        <p:spPr>
          <a:xfrm>
            <a:off x="419100" y="1828800"/>
            <a:ext cx="8305800" cy="190500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algn="ctr">
              <a:spcBef>
                <a:spcPct val="0"/>
              </a:spcBef>
            </a:pPr>
            <a:r>
              <a:rPr lang="en-US" altLang="en-US" sz="3200" b="1" dirty="0"/>
              <a:t>CHAPTER 19</a:t>
            </a:r>
            <a:endParaRPr lang="en-US" altLang="en-US" sz="3200" b="1" dirty="0"/>
          </a:p>
          <a:p>
            <a:pPr marL="0" lvl="0" indent="0" algn="ctr">
              <a:spcBef>
                <a:spcPct val="0"/>
              </a:spcBef>
            </a:pPr>
            <a:r>
              <a:rPr lang="en-US" altLang="en-US" sz="3600" dirty="0"/>
              <a:t>Oxidative Phosphorylation I</a:t>
            </a:r>
            <a:endParaRPr lang="en-US" altLang="en-US" sz="3600" dirty="0"/>
          </a:p>
          <a:p>
            <a:pPr marL="0" lvl="0" indent="0" algn="ctr">
              <a:spcBef>
                <a:spcPct val="0"/>
              </a:spcBef>
            </a:pPr>
            <a:endParaRPr lang="en-US" altLang="en-US" sz="3600" dirty="0"/>
          </a:p>
          <a:p>
            <a:pPr marL="0" lvl="0" indent="0" algn="ctr">
              <a:spcBef>
                <a:spcPct val="0"/>
              </a:spcBef>
            </a:pPr>
            <a:endParaRPr lang="en-US" altLang="en-US" sz="3600" dirty="0"/>
          </a:p>
          <a:p>
            <a:pPr marL="0" lvl="0" indent="0" algn="ctr">
              <a:spcBef>
                <a:spcPct val="0"/>
              </a:spcBef>
            </a:pPr>
            <a:r>
              <a:rPr lang="en-US" altLang="en-US" dirty="0"/>
              <a:t>Xiao-Wei Chen, Ph.D.</a:t>
            </a:r>
            <a:endParaRPr lang="en-US" altLang="en-US" dirty="0"/>
          </a:p>
          <a:p>
            <a:pPr marL="0" lvl="0" indent="0" algn="ctr">
              <a:spcBef>
                <a:spcPct val="0"/>
              </a:spcBef>
            </a:pPr>
            <a:r>
              <a:rPr lang="en-US" altLang="en-US" dirty="0"/>
              <a:t>xiaowei_chen@pku.edu.cn</a:t>
            </a:r>
            <a:endParaRPr lang="en-US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8434" name="Picture 2" descr="figure_19_0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43213" y="1447800"/>
            <a:ext cx="5538787" cy="503078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8435" name="TextBox 2"/>
          <p:cNvSpPr txBox="1"/>
          <p:nvPr/>
        </p:nvSpPr>
        <p:spPr>
          <a:xfrm>
            <a:off x="4763" y="228600"/>
            <a:ext cx="9144000" cy="10779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algn="ctr">
              <a:spcBef>
                <a:spcPct val="0"/>
              </a:spcBef>
            </a:pPr>
            <a:r>
              <a:rPr lang="en-US" altLang="zh-CN" sz="3200" b="1" dirty="0">
                <a:latin typeface="Times" charset="0"/>
                <a:ea typeface="宋体" panose="02010600030101010101" pitchFamily="2" charset="-122"/>
              </a:rPr>
              <a:t>Complex I (NADH dehydrogenase) oxidizes NADH, generates QH</a:t>
            </a:r>
            <a:r>
              <a:rPr lang="en-US" altLang="zh-CN" sz="3200" b="1" baseline="-25000" dirty="0">
                <a:latin typeface="Times" charset="0"/>
                <a:ea typeface="宋体" panose="02010600030101010101" pitchFamily="2" charset="-122"/>
              </a:rPr>
              <a:t>2</a:t>
            </a:r>
            <a:r>
              <a:rPr lang="en-US" altLang="zh-CN" sz="3200" b="1" dirty="0">
                <a:latin typeface="Times" charset="0"/>
                <a:ea typeface="宋体" panose="02010600030101010101" pitchFamily="2" charset="-122"/>
              </a:rPr>
              <a:t>, and pumps 4 protons</a:t>
            </a:r>
            <a:endParaRPr lang="en-US" altLang="zh-CN" sz="3200" b="1" dirty="0">
              <a:latin typeface="Times" charset="0"/>
              <a:ea typeface="宋体" panose="02010600030101010101" pitchFamily="2" charset="-122"/>
            </a:endParaRPr>
          </a:p>
        </p:txBody>
      </p:sp>
      <p:sp>
        <p:nvSpPr>
          <p:cNvPr id="18436" name="TextBox 1"/>
          <p:cNvSpPr txBox="1"/>
          <p:nvPr/>
        </p:nvSpPr>
        <p:spPr>
          <a:xfrm>
            <a:off x="147638" y="3963988"/>
            <a:ext cx="4500562" cy="1938337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>
              <a:spcBef>
                <a:spcPct val="0"/>
              </a:spcBef>
            </a:pPr>
            <a:r>
              <a:rPr lang="en-US" altLang="zh-CN" b="1" dirty="0">
                <a:latin typeface="Times" charset="0"/>
                <a:ea typeface="宋体" panose="02010600030101010101" pitchFamily="2" charset="-122"/>
              </a:rPr>
              <a:t>Exoergonic</a:t>
            </a:r>
            <a:endParaRPr lang="en-US" altLang="zh-CN" b="1" dirty="0">
              <a:latin typeface="Times" charset="0"/>
              <a:ea typeface="宋体" panose="02010600030101010101" pitchFamily="2" charset="-122"/>
            </a:endParaRPr>
          </a:p>
          <a:p>
            <a:pPr marL="0" lvl="0" indent="0">
              <a:spcBef>
                <a:spcPct val="0"/>
              </a:spcBef>
            </a:pPr>
            <a:r>
              <a:rPr lang="en-US" altLang="zh-CN" dirty="0">
                <a:latin typeface="Times" charset="0"/>
                <a:ea typeface="宋体" panose="02010600030101010101" pitchFamily="2" charset="-122"/>
              </a:rPr>
              <a:t>Electron transfer from NADH to Q</a:t>
            </a:r>
            <a:endParaRPr lang="en-US" altLang="zh-CN" dirty="0">
              <a:latin typeface="Times" charset="0"/>
              <a:ea typeface="宋体" panose="02010600030101010101" pitchFamily="2" charset="-122"/>
            </a:endParaRPr>
          </a:p>
          <a:p>
            <a:pPr marL="0" lvl="0" indent="0">
              <a:spcBef>
                <a:spcPct val="0"/>
              </a:spcBef>
            </a:pPr>
            <a:endParaRPr lang="en-US" altLang="zh-CN" dirty="0">
              <a:latin typeface="Times" charset="0"/>
              <a:ea typeface="宋体" panose="02010600030101010101" pitchFamily="2" charset="-122"/>
            </a:endParaRPr>
          </a:p>
          <a:p>
            <a:pPr marL="0" lvl="0" indent="0">
              <a:spcBef>
                <a:spcPct val="0"/>
              </a:spcBef>
            </a:pPr>
            <a:r>
              <a:rPr lang="en-US" altLang="zh-CN" b="1" dirty="0">
                <a:latin typeface="Times" charset="0"/>
                <a:ea typeface="宋体" panose="02010600030101010101" pitchFamily="2" charset="-122"/>
              </a:rPr>
              <a:t>Endergonic</a:t>
            </a:r>
            <a:endParaRPr lang="en-US" altLang="zh-CN" b="1" dirty="0">
              <a:latin typeface="Times" charset="0"/>
              <a:ea typeface="宋体" panose="02010600030101010101" pitchFamily="2" charset="-122"/>
            </a:endParaRPr>
          </a:p>
          <a:p>
            <a:pPr marL="0" lvl="0" indent="0">
              <a:spcBef>
                <a:spcPct val="0"/>
              </a:spcBef>
            </a:pPr>
            <a:r>
              <a:rPr lang="en-US" altLang="zh-CN" dirty="0">
                <a:latin typeface="Times" charset="0"/>
                <a:ea typeface="宋体" panose="02010600030101010101" pitchFamily="2" charset="-122"/>
              </a:rPr>
              <a:t>Pumping 4 protons to the P side </a:t>
            </a:r>
            <a:endParaRPr lang="en-US" altLang="zh-CN" dirty="0">
              <a:latin typeface="Times" charset="0"/>
              <a:ea typeface="宋体" panose="02010600030101010101" pitchFamily="2" charset="-122"/>
            </a:endParaRPr>
          </a:p>
        </p:txBody>
      </p:sp>
      <p:cxnSp>
        <p:nvCxnSpPr>
          <p:cNvPr id="18437" name="Straight Connector 4"/>
          <p:cNvCxnSpPr/>
          <p:nvPr/>
        </p:nvCxnSpPr>
        <p:spPr>
          <a:xfrm flipV="1">
            <a:off x="6253163" y="3848100"/>
            <a:ext cx="685800" cy="1141413"/>
          </a:xfrm>
          <a:prstGeom prst="line">
            <a:avLst/>
          </a:prstGeom>
          <a:ln w="38100" cap="flat" cmpd="sng">
            <a:solidFill>
              <a:srgbClr val="FF0000"/>
            </a:solidFill>
            <a:prstDash val="solid"/>
            <a:headEnd type="none" w="med" len="med"/>
            <a:tailEnd type="none" w="med" len="med"/>
          </a:ln>
        </p:spPr>
      </p:cxnSp>
      <p:sp>
        <p:nvSpPr>
          <p:cNvPr id="18438" name="TextBox 6"/>
          <p:cNvSpPr txBox="1"/>
          <p:nvPr/>
        </p:nvSpPr>
        <p:spPr>
          <a:xfrm>
            <a:off x="5043488" y="4876800"/>
            <a:ext cx="1662112" cy="83026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>
              <a:spcBef>
                <a:spcPct val="0"/>
              </a:spcBef>
            </a:pPr>
            <a:r>
              <a:rPr lang="en-US" altLang="zh-CN" dirty="0">
                <a:solidFill>
                  <a:srgbClr val="FF0000"/>
                </a:solidFill>
                <a:latin typeface="Times" charset="0"/>
                <a:ea typeface="宋体" panose="02010600030101010101" pitchFamily="2" charset="-122"/>
              </a:rPr>
              <a:t>Rotenone</a:t>
            </a:r>
            <a:endParaRPr lang="en-US" altLang="zh-CN" dirty="0">
              <a:solidFill>
                <a:srgbClr val="FF0000"/>
              </a:solidFill>
              <a:latin typeface="Times" charset="0"/>
              <a:ea typeface="宋体" panose="02010600030101010101" pitchFamily="2" charset="-122"/>
            </a:endParaRPr>
          </a:p>
          <a:p>
            <a:pPr marL="0" lvl="0" indent="0">
              <a:spcBef>
                <a:spcPct val="0"/>
              </a:spcBef>
            </a:pPr>
            <a:r>
              <a:rPr lang="en-US" altLang="zh-CN" dirty="0">
                <a:solidFill>
                  <a:srgbClr val="FF0000"/>
                </a:solidFill>
                <a:latin typeface="Times" charset="0"/>
                <a:ea typeface="宋体" panose="02010600030101010101" pitchFamily="2" charset="-122"/>
              </a:rPr>
              <a:t>Piericidin A</a:t>
            </a:r>
            <a:endParaRPr lang="en-US" altLang="zh-CN" dirty="0">
              <a:solidFill>
                <a:srgbClr val="FF0000"/>
              </a:solidFill>
              <a:latin typeface="Times" charset="0"/>
              <a:ea typeface="宋体" panose="02010600030101010101" pitchFamily="2" charset="-122"/>
            </a:endParaRPr>
          </a:p>
        </p:txBody>
      </p:sp>
      <p:cxnSp>
        <p:nvCxnSpPr>
          <p:cNvPr id="18439" name="Straight Connector 9"/>
          <p:cNvCxnSpPr/>
          <p:nvPr/>
        </p:nvCxnSpPr>
        <p:spPr>
          <a:xfrm>
            <a:off x="6858000" y="3810000"/>
            <a:ext cx="152400" cy="76200"/>
          </a:xfrm>
          <a:prstGeom prst="line">
            <a:avLst/>
          </a:prstGeom>
          <a:ln w="38100" cap="flat" cmpd="sng">
            <a:solidFill>
              <a:srgbClr val="FF0000"/>
            </a:solidFill>
            <a:prstDash val="solid"/>
            <a:headEnd type="none" w="med" len="med"/>
            <a:tailEnd type="none" w="med" len="med"/>
          </a:ln>
        </p:spPr>
      </p:cxnSp>
      <p:sp>
        <p:nvSpPr>
          <p:cNvPr id="11" name="TextBox 10"/>
          <p:cNvSpPr txBox="1"/>
          <p:nvPr/>
        </p:nvSpPr>
        <p:spPr>
          <a:xfrm>
            <a:off x="6400800" y="5867400"/>
            <a:ext cx="774700" cy="338138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marR="0" defTabSz="914400">
              <a:buClrTx/>
              <a:buSzTx/>
              <a:buFontTx/>
              <a:defRPr/>
            </a:pPr>
            <a:r>
              <a:rPr kumimoji="0" lang="en-US" sz="1600" b="1" kern="1200" cap="none" spc="0" normalizeH="0" baseline="0" noProof="0" dirty="0">
                <a:latin typeface="+mn-lt"/>
                <a:ea typeface="+mn-ea"/>
                <a:cs typeface="+mn-cs"/>
              </a:rPr>
              <a:t>NADH</a:t>
            </a:r>
            <a:endParaRPr kumimoji="0" lang="en-US" sz="1600" b="1" kern="1200" cap="none" spc="0" normalizeH="0" baseline="0" noProof="0" dirty="0">
              <a:latin typeface="+mn-lt"/>
              <a:ea typeface="+mn-ea"/>
              <a:cs typeface="+mn-c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354888" y="5867400"/>
            <a:ext cx="1171575" cy="338138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marR="0" defTabSz="914400">
              <a:buClrTx/>
              <a:buSzTx/>
              <a:buFontTx/>
              <a:defRPr/>
            </a:pPr>
            <a:r>
              <a:rPr kumimoji="0" lang="en-US" sz="1600" b="1" kern="1200" cap="none" spc="0" normalizeH="0" baseline="0" noProof="0" dirty="0">
                <a:latin typeface="+mn-lt"/>
                <a:ea typeface="+mn-ea"/>
                <a:cs typeface="+mn-cs"/>
              </a:rPr>
              <a:t>NAD</a:t>
            </a:r>
            <a:r>
              <a:rPr kumimoji="0" lang="en-US" sz="1600" b="1" kern="1200" cap="none" spc="0" normalizeH="0" baseline="30000" noProof="0" dirty="0">
                <a:latin typeface="+mn-lt"/>
                <a:ea typeface="+mn-ea"/>
                <a:cs typeface="+mn-cs"/>
              </a:rPr>
              <a:t>+</a:t>
            </a:r>
            <a:r>
              <a:rPr kumimoji="0" lang="en-US" sz="1600" b="1" kern="1200" cap="none" spc="0" normalizeH="0" baseline="0" noProof="0" dirty="0">
                <a:latin typeface="+mn-lt"/>
                <a:ea typeface="+mn-ea"/>
                <a:cs typeface="+mn-cs"/>
              </a:rPr>
              <a:t> + H</a:t>
            </a:r>
            <a:r>
              <a:rPr kumimoji="0" lang="en-US" sz="1600" b="1" kern="1200" cap="none" spc="0" normalizeH="0" baseline="30000" noProof="0" dirty="0">
                <a:latin typeface="+mn-lt"/>
                <a:ea typeface="+mn-ea"/>
                <a:cs typeface="+mn-cs"/>
              </a:rPr>
              <a:t>+</a:t>
            </a:r>
            <a:endParaRPr kumimoji="0" lang="en-US" sz="1600" b="1" kern="1200" cap="none" spc="0" normalizeH="0" baseline="30000" noProof="0" dirty="0"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0482" name="Picture 2" descr="figure_19_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8600" y="1412875"/>
            <a:ext cx="4665663" cy="53689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0483" name="TextBox 2"/>
          <p:cNvSpPr txBox="1"/>
          <p:nvPr/>
        </p:nvSpPr>
        <p:spPr>
          <a:xfrm>
            <a:off x="4763" y="228600"/>
            <a:ext cx="9144000" cy="10779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algn="ctr">
              <a:spcBef>
                <a:spcPct val="0"/>
              </a:spcBef>
            </a:pPr>
            <a:r>
              <a:rPr lang="en-US" altLang="zh-CN" sz="3200" b="1" dirty="0">
                <a:latin typeface="Times" charset="0"/>
                <a:ea typeface="宋体" panose="02010600030101010101" pitchFamily="2" charset="-122"/>
              </a:rPr>
              <a:t>Complex II (Succinate dehydrogenase) oxidizes FADH</a:t>
            </a:r>
            <a:r>
              <a:rPr lang="en-US" altLang="zh-CN" sz="3200" b="1" baseline="-25000" dirty="0">
                <a:latin typeface="Times" charset="0"/>
                <a:ea typeface="宋体" panose="02010600030101010101" pitchFamily="2" charset="-122"/>
              </a:rPr>
              <a:t>2</a:t>
            </a:r>
            <a:r>
              <a:rPr lang="en-US" altLang="zh-CN" sz="3200" b="1" dirty="0">
                <a:latin typeface="Times" charset="0"/>
                <a:ea typeface="宋体" panose="02010600030101010101" pitchFamily="2" charset="-122"/>
              </a:rPr>
              <a:t> and generates QH</a:t>
            </a:r>
            <a:r>
              <a:rPr lang="en-US" altLang="zh-CN" sz="3200" b="1" baseline="-25000" dirty="0">
                <a:latin typeface="Times" charset="0"/>
                <a:ea typeface="宋体" panose="02010600030101010101" pitchFamily="2" charset="-122"/>
              </a:rPr>
              <a:t>2</a:t>
            </a:r>
            <a:endParaRPr lang="en-US" altLang="zh-CN" sz="3200" b="1" dirty="0">
              <a:latin typeface="Times" charset="0"/>
              <a:ea typeface="宋体" panose="02010600030101010101" pitchFamily="2" charset="-122"/>
            </a:endParaRPr>
          </a:p>
        </p:txBody>
      </p:sp>
      <p:sp>
        <p:nvSpPr>
          <p:cNvPr id="20484" name="TextBox 1"/>
          <p:cNvSpPr txBox="1"/>
          <p:nvPr/>
        </p:nvSpPr>
        <p:spPr>
          <a:xfrm>
            <a:off x="4894263" y="2057400"/>
            <a:ext cx="4097337" cy="30464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342900" lvl="0" indent="-342900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altLang="zh-CN" dirty="0">
                <a:latin typeface="Times" charset="0"/>
                <a:ea typeface="宋体" panose="02010600030101010101" pitchFamily="2" charset="-122"/>
              </a:rPr>
              <a:t>The only membrane bound enzyme in TCA</a:t>
            </a:r>
            <a:endParaRPr lang="en-US" altLang="zh-CN" dirty="0">
              <a:latin typeface="Times" charset="0"/>
              <a:ea typeface="宋体" panose="02010600030101010101" pitchFamily="2" charset="-122"/>
            </a:endParaRPr>
          </a:p>
          <a:p>
            <a:pPr marL="342900" lvl="0" indent="-342900">
              <a:spcBef>
                <a:spcPct val="0"/>
              </a:spcBef>
              <a:buFont typeface="Wingdings" panose="05000000000000000000" pitchFamily="2" charset="2"/>
              <a:buChar char="Ø"/>
            </a:pPr>
            <a:endParaRPr lang="en-US" altLang="zh-CN" dirty="0">
              <a:latin typeface="Times" charset="0"/>
              <a:ea typeface="宋体" panose="02010600030101010101" pitchFamily="2" charset="-122"/>
            </a:endParaRPr>
          </a:p>
          <a:p>
            <a:pPr marL="342900" lvl="0" indent="-342900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altLang="zh-CN" dirty="0">
                <a:latin typeface="Times" charset="0"/>
                <a:ea typeface="宋体" panose="02010600030101010101" pitchFamily="2" charset="-122"/>
              </a:rPr>
              <a:t>Oxidize FADH</a:t>
            </a:r>
            <a:r>
              <a:rPr lang="en-US" altLang="zh-CN" baseline="-25000" dirty="0">
                <a:latin typeface="Times" charset="0"/>
                <a:ea typeface="宋体" panose="02010600030101010101" pitchFamily="2" charset="-122"/>
              </a:rPr>
              <a:t>2</a:t>
            </a:r>
            <a:endParaRPr lang="en-US" altLang="zh-CN" baseline="-25000" dirty="0">
              <a:latin typeface="Times" charset="0"/>
              <a:ea typeface="宋体" panose="02010600030101010101" pitchFamily="2" charset="-122"/>
            </a:endParaRPr>
          </a:p>
          <a:p>
            <a:pPr marL="342900" lvl="0" indent="-342900">
              <a:spcBef>
                <a:spcPct val="0"/>
              </a:spcBef>
              <a:buFont typeface="Wingdings" panose="05000000000000000000" pitchFamily="2" charset="2"/>
              <a:buChar char="Ø"/>
            </a:pPr>
            <a:endParaRPr lang="en-US" altLang="zh-CN" dirty="0">
              <a:latin typeface="Times" charset="0"/>
              <a:ea typeface="宋体" panose="02010600030101010101" pitchFamily="2" charset="-122"/>
            </a:endParaRPr>
          </a:p>
          <a:p>
            <a:pPr marL="342900" lvl="0" indent="-342900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altLang="zh-CN" dirty="0">
                <a:latin typeface="Times" charset="0"/>
                <a:ea typeface="宋体" panose="02010600030101010101" pitchFamily="2" charset="-122"/>
              </a:rPr>
              <a:t>Transfer electrons to Q</a:t>
            </a:r>
            <a:endParaRPr lang="en-US" altLang="zh-CN" dirty="0">
              <a:latin typeface="Times" charset="0"/>
              <a:ea typeface="宋体" panose="02010600030101010101" pitchFamily="2" charset="-122"/>
            </a:endParaRPr>
          </a:p>
          <a:p>
            <a:pPr marL="342900" lvl="0" indent="-342900">
              <a:spcBef>
                <a:spcPct val="0"/>
              </a:spcBef>
              <a:buFont typeface="Wingdings" panose="05000000000000000000" pitchFamily="2" charset="2"/>
              <a:buChar char="Ø"/>
            </a:pPr>
            <a:endParaRPr lang="en-US" altLang="zh-CN" dirty="0">
              <a:latin typeface="Times" charset="0"/>
              <a:ea typeface="宋体" panose="02010600030101010101" pitchFamily="2" charset="-122"/>
            </a:endParaRPr>
          </a:p>
          <a:p>
            <a:pPr marL="342900" lvl="0" indent="-342900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altLang="zh-CN" dirty="0">
                <a:latin typeface="Times" charset="0"/>
                <a:ea typeface="宋体" panose="02010600030101010101" pitchFamily="2" charset="-122"/>
              </a:rPr>
              <a:t>Does </a:t>
            </a:r>
            <a:r>
              <a:rPr lang="en-US" altLang="zh-CN" dirty="0">
                <a:solidFill>
                  <a:srgbClr val="FF0000"/>
                </a:solidFill>
                <a:latin typeface="Times" charset="0"/>
                <a:ea typeface="宋体" panose="02010600030101010101" pitchFamily="2" charset="-122"/>
              </a:rPr>
              <a:t>NOT</a:t>
            </a:r>
            <a:r>
              <a:rPr lang="en-US" altLang="zh-CN" dirty="0">
                <a:latin typeface="Times" charset="0"/>
                <a:ea typeface="宋体" panose="02010600030101010101" pitchFamily="2" charset="-122"/>
              </a:rPr>
              <a:t> pump protons</a:t>
            </a:r>
            <a:endParaRPr lang="en-US" altLang="zh-CN" dirty="0">
              <a:latin typeface="Times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419100" y="1752600"/>
          <a:ext cx="8305800" cy="3098800"/>
        </p:xfrm>
        <a:graphic>
          <a:graphicData uri="http://schemas.openxmlformats.org/drawingml/2006/table">
            <a:tbl>
              <a:tblPr/>
              <a:tblGrid>
                <a:gridCol w="3505200"/>
                <a:gridCol w="2514600"/>
                <a:gridCol w="2286000"/>
              </a:tblGrid>
              <a:tr h="7747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altLang="zh-CN" sz="28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Complex I</a:t>
                      </a:r>
                      <a:endParaRPr kumimoji="0" lang="en-US" altLang="zh-CN" sz="28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Complex II</a:t>
                      </a:r>
                      <a:endParaRPr kumimoji="0" lang="en-US" altLang="zh-CN" sz="28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7747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Electron acceptor</a:t>
                      </a:r>
                      <a:endParaRPr kumimoji="0" lang="en-US" altLang="zh-CN" sz="28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Q (into QH</a:t>
                      </a:r>
                      <a:r>
                        <a:rPr kumimoji="0" lang="en-US" altLang="zh-CN" sz="2800" b="0" i="0" u="none" strike="noStrike" cap="none" normalizeH="0" baseline="-2500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</a:t>
                      </a: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)</a:t>
                      </a:r>
                      <a:endParaRPr kumimoji="0" lang="en-US" altLang="zh-CN" sz="2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Q (into QH</a:t>
                      </a:r>
                      <a:r>
                        <a:rPr kumimoji="0" lang="en-US" altLang="zh-CN" sz="2800" b="0" i="0" u="none" strike="noStrike" cap="none" normalizeH="0" baseline="-2500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</a:t>
                      </a: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)</a:t>
                      </a:r>
                      <a:endParaRPr kumimoji="0" lang="en-US" altLang="zh-CN" sz="2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</a:tr>
              <a:tr h="7747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Electron donor</a:t>
                      </a:r>
                      <a:endParaRPr kumimoji="0" lang="en-US" altLang="zh-CN" sz="28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NADH</a:t>
                      </a:r>
                      <a:endParaRPr kumimoji="0" lang="en-US" altLang="zh-CN" sz="2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FADH</a:t>
                      </a:r>
                      <a:r>
                        <a:rPr kumimoji="0" lang="en-US" altLang="zh-CN" sz="2800" b="0" i="0" u="none" strike="noStrike" cap="none" normalizeH="0" baseline="-2500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</a:t>
                      </a:r>
                      <a:endParaRPr kumimoji="0" lang="en-US" altLang="zh-CN" sz="2800" b="0" i="0" u="none" strike="noStrike" cap="none" normalizeH="0" baseline="-2500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</a:tr>
              <a:tr h="7747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Proton pumped</a:t>
                      </a:r>
                      <a:endParaRPr kumimoji="0" lang="en-US" altLang="zh-CN" sz="28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4</a:t>
                      </a:r>
                      <a:endParaRPr kumimoji="0" lang="en-US" altLang="zh-CN" sz="28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en-US" altLang="zh-CN" sz="2800" b="0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</a:tr>
            </a:tbl>
          </a:graphicData>
        </a:graphic>
      </p:graphicFrame>
      <p:sp>
        <p:nvSpPr>
          <p:cNvPr id="22552" name="TextBox 3"/>
          <p:cNvSpPr txBox="1"/>
          <p:nvPr/>
        </p:nvSpPr>
        <p:spPr>
          <a:xfrm>
            <a:off x="4763" y="457200"/>
            <a:ext cx="9144000" cy="5842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algn="ctr">
              <a:spcBef>
                <a:spcPct val="0"/>
              </a:spcBef>
            </a:pPr>
            <a:r>
              <a:rPr lang="en-US" altLang="zh-CN" sz="3200" b="1" dirty="0">
                <a:latin typeface="Times" charset="0"/>
                <a:ea typeface="宋体" panose="02010600030101010101" pitchFamily="2" charset="-122"/>
              </a:rPr>
              <a:t>A summary of complex I and complex II</a:t>
            </a:r>
            <a:endParaRPr lang="en-US" altLang="zh-CN" sz="3200" b="1" dirty="0">
              <a:latin typeface="Times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3554" name="Picture 2" descr="figure_19_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4800" y="1401763"/>
            <a:ext cx="4716463" cy="545623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3555" name="TextBox 3"/>
          <p:cNvSpPr txBox="1"/>
          <p:nvPr/>
        </p:nvSpPr>
        <p:spPr>
          <a:xfrm>
            <a:off x="4763" y="228600"/>
            <a:ext cx="9144000" cy="10779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algn="ctr">
              <a:spcBef>
                <a:spcPct val="0"/>
              </a:spcBef>
            </a:pPr>
            <a:r>
              <a:rPr lang="en-US" altLang="zh-CN" sz="3200" b="1" dirty="0">
                <a:latin typeface="Times" charset="0"/>
                <a:ea typeface="宋体" panose="02010600030101010101" pitchFamily="2" charset="-122"/>
              </a:rPr>
              <a:t>Complex III passes electrons from QH</a:t>
            </a:r>
            <a:r>
              <a:rPr lang="en-US" altLang="zh-CN" sz="3200" b="1" baseline="-25000" dirty="0">
                <a:latin typeface="Times" charset="0"/>
                <a:ea typeface="宋体" panose="02010600030101010101" pitchFamily="2" charset="-122"/>
              </a:rPr>
              <a:t>2</a:t>
            </a:r>
            <a:r>
              <a:rPr lang="en-US" altLang="zh-CN" sz="3200" b="1" dirty="0">
                <a:latin typeface="Times" charset="0"/>
                <a:ea typeface="宋体" panose="02010600030101010101" pitchFamily="2" charset="-122"/>
              </a:rPr>
              <a:t> to the Cyto C, and pumps 4 protons</a:t>
            </a:r>
            <a:endParaRPr lang="en-US" altLang="zh-CN" sz="3200" b="1" dirty="0">
              <a:latin typeface="Times" charset="0"/>
              <a:ea typeface="宋体" panose="02010600030101010101" pitchFamily="2" charset="-122"/>
            </a:endParaRPr>
          </a:p>
        </p:txBody>
      </p:sp>
      <p:sp>
        <p:nvSpPr>
          <p:cNvPr id="23556" name="Rectangle 2"/>
          <p:cNvSpPr/>
          <p:nvPr/>
        </p:nvSpPr>
        <p:spPr>
          <a:xfrm>
            <a:off x="5181600" y="1905000"/>
            <a:ext cx="3733800" cy="230822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>
              <a:spcBef>
                <a:spcPct val="0"/>
              </a:spcBef>
            </a:pPr>
            <a:r>
              <a:rPr lang="en-US" altLang="zh-CN" b="1" dirty="0">
                <a:latin typeface="Times" charset="0"/>
                <a:ea typeface="宋体" panose="02010600030101010101" pitchFamily="2" charset="-122"/>
              </a:rPr>
              <a:t>Ubiquinone-Cytochrome C oxidoreductase</a:t>
            </a:r>
            <a:endParaRPr lang="en-US" altLang="zh-CN" b="1" dirty="0">
              <a:latin typeface="Times" charset="0"/>
              <a:ea typeface="宋体" panose="02010600030101010101" pitchFamily="2" charset="-122"/>
            </a:endParaRPr>
          </a:p>
          <a:p>
            <a:pPr marL="0" lvl="0" indent="0">
              <a:spcBef>
                <a:spcPct val="0"/>
              </a:spcBef>
            </a:pPr>
            <a:endParaRPr lang="en-US" altLang="zh-CN" b="1" dirty="0">
              <a:latin typeface="Times" charset="0"/>
              <a:ea typeface="宋体" panose="02010600030101010101" pitchFamily="2" charset="-122"/>
            </a:endParaRPr>
          </a:p>
          <a:p>
            <a:pPr marL="0" lvl="0" indent="0">
              <a:spcBef>
                <a:spcPct val="0"/>
              </a:spcBef>
            </a:pPr>
            <a:r>
              <a:rPr lang="en-US" altLang="zh-CN" b="1" dirty="0">
                <a:latin typeface="Times" charset="0"/>
                <a:ea typeface="宋体" panose="02010600030101010101" pitchFamily="2" charset="-122"/>
              </a:rPr>
              <a:t>Cytochrome C is water soluble, can accept one electron.</a:t>
            </a:r>
            <a:endParaRPr lang="en-US" altLang="zh-CN" dirty="0">
              <a:latin typeface="Times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5602" name="Picture 3" descr="Figure 19-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46163" y="1295400"/>
            <a:ext cx="7051675" cy="54657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5603" name="TextBox 2"/>
          <p:cNvSpPr txBox="1"/>
          <p:nvPr/>
        </p:nvSpPr>
        <p:spPr>
          <a:xfrm>
            <a:off x="4763" y="228600"/>
            <a:ext cx="9144000" cy="5842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algn="ctr">
              <a:spcBef>
                <a:spcPct val="0"/>
              </a:spcBef>
            </a:pPr>
            <a:r>
              <a:rPr lang="en-US" altLang="zh-CN" sz="3200" b="1" dirty="0">
                <a:latin typeface="Times" charset="0"/>
                <a:ea typeface="宋体" panose="02010600030101010101" pitchFamily="2" charset="-122"/>
              </a:rPr>
              <a:t>The Q cycle, in two stages.</a:t>
            </a:r>
            <a:endParaRPr lang="en-US" altLang="zh-CN" sz="3200" b="1" dirty="0">
              <a:latin typeface="Times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7650" name="Picture 2" descr="figure_19_1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13" y="1524000"/>
            <a:ext cx="4387850" cy="5334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7651" name="TextBox 2"/>
          <p:cNvSpPr txBox="1"/>
          <p:nvPr/>
        </p:nvSpPr>
        <p:spPr>
          <a:xfrm>
            <a:off x="4763" y="228600"/>
            <a:ext cx="9144000" cy="10779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algn="ctr">
              <a:spcBef>
                <a:spcPct val="0"/>
              </a:spcBef>
            </a:pPr>
            <a:r>
              <a:rPr lang="en-US" altLang="zh-CN" sz="3200" b="1" dirty="0">
                <a:latin typeface="Times" charset="0"/>
                <a:ea typeface="宋体" panose="02010600030101010101" pitchFamily="2" charset="-122"/>
              </a:rPr>
              <a:t>Complex IV (Cytochrome oxidase) passes electrons from Cyto C to O</a:t>
            </a:r>
            <a:r>
              <a:rPr lang="en-US" altLang="zh-CN" sz="3200" b="1" baseline="-25000" dirty="0">
                <a:latin typeface="Times" charset="0"/>
                <a:ea typeface="宋体" panose="02010600030101010101" pitchFamily="2" charset="-122"/>
              </a:rPr>
              <a:t>2</a:t>
            </a:r>
            <a:r>
              <a:rPr lang="en-US" altLang="zh-CN" sz="3200" b="1" dirty="0">
                <a:latin typeface="Times" charset="0"/>
                <a:ea typeface="宋体" panose="02010600030101010101" pitchFamily="2" charset="-122"/>
              </a:rPr>
              <a:t>, and pumps 2 protons</a:t>
            </a:r>
            <a:endParaRPr lang="en-US" altLang="zh-CN" sz="3200" b="1" dirty="0">
              <a:latin typeface="Times" charset="0"/>
              <a:ea typeface="宋体" panose="02010600030101010101" pitchFamily="2" charset="-122"/>
            </a:endParaRPr>
          </a:p>
        </p:txBody>
      </p:sp>
      <p:pic>
        <p:nvPicPr>
          <p:cNvPr id="27652" name="Picture 2" descr="figure_19_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0600" y="1455738"/>
            <a:ext cx="4340225" cy="540226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9698" name="Picture 2" descr="figure_19_1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4800" y="1422400"/>
            <a:ext cx="8531225" cy="40259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9699" name="TextBox 1"/>
          <p:cNvSpPr txBox="1"/>
          <p:nvPr/>
        </p:nvSpPr>
        <p:spPr>
          <a:xfrm>
            <a:off x="2971800" y="5218113"/>
            <a:ext cx="6051550" cy="120015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>
              <a:spcBef>
                <a:spcPct val="0"/>
              </a:spcBef>
            </a:pPr>
            <a:r>
              <a:rPr lang="en-US" altLang="zh-CN" dirty="0">
                <a:latin typeface="Times" charset="0"/>
                <a:ea typeface="宋体" panose="02010600030101010101" pitchFamily="2" charset="-122"/>
              </a:rPr>
              <a:t>How many protons are pumped with 1 NADH?</a:t>
            </a:r>
            <a:endParaRPr lang="en-US" altLang="zh-CN" dirty="0">
              <a:latin typeface="Times" charset="0"/>
              <a:ea typeface="宋体" panose="02010600030101010101" pitchFamily="2" charset="-122"/>
            </a:endParaRPr>
          </a:p>
          <a:p>
            <a:pPr marL="0" lvl="0" indent="0">
              <a:spcBef>
                <a:spcPct val="0"/>
              </a:spcBef>
            </a:pPr>
            <a:endParaRPr lang="en-US" altLang="zh-CN" dirty="0">
              <a:latin typeface="Times" charset="0"/>
              <a:ea typeface="宋体" panose="02010600030101010101" pitchFamily="2" charset="-122"/>
            </a:endParaRPr>
          </a:p>
          <a:p>
            <a:pPr marL="0" lvl="0" indent="0">
              <a:spcBef>
                <a:spcPct val="0"/>
              </a:spcBef>
            </a:pPr>
            <a:r>
              <a:rPr lang="en-US" altLang="zh-CN" dirty="0">
                <a:latin typeface="Times" charset="0"/>
                <a:ea typeface="宋体" panose="02010600030101010101" pitchFamily="2" charset="-122"/>
              </a:rPr>
              <a:t>How many protons are pumped with 1 FADH</a:t>
            </a:r>
            <a:r>
              <a:rPr lang="en-US" altLang="zh-CN" baseline="-25000" dirty="0">
                <a:latin typeface="Times" charset="0"/>
                <a:ea typeface="宋体" panose="02010600030101010101" pitchFamily="2" charset="-122"/>
              </a:rPr>
              <a:t>2</a:t>
            </a:r>
            <a:r>
              <a:rPr lang="en-US" altLang="zh-CN" dirty="0">
                <a:latin typeface="Times" charset="0"/>
                <a:ea typeface="宋体" panose="02010600030101010101" pitchFamily="2" charset="-122"/>
              </a:rPr>
              <a:t>?</a:t>
            </a:r>
            <a:endParaRPr lang="en-US" altLang="zh-CN" dirty="0">
              <a:latin typeface="Times" charset="0"/>
              <a:ea typeface="宋体" panose="02010600030101010101" pitchFamily="2" charset="-122"/>
            </a:endParaRPr>
          </a:p>
        </p:txBody>
      </p:sp>
      <p:sp>
        <p:nvSpPr>
          <p:cNvPr id="29700" name="TextBox 4"/>
          <p:cNvSpPr txBox="1"/>
          <p:nvPr/>
        </p:nvSpPr>
        <p:spPr>
          <a:xfrm>
            <a:off x="4763" y="228600"/>
            <a:ext cx="9144000" cy="10779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algn="ctr">
              <a:spcBef>
                <a:spcPct val="0"/>
              </a:spcBef>
            </a:pPr>
            <a:r>
              <a:rPr lang="en-US" altLang="zh-CN" sz="3200" b="1" dirty="0">
                <a:latin typeface="Times" charset="0"/>
                <a:ea typeface="宋体" panose="02010600030101010101" pitchFamily="2" charset="-122"/>
              </a:rPr>
              <a:t>The electron transfer chain (ETC) pumps protons to establish a gradient</a:t>
            </a:r>
            <a:endParaRPr lang="en-US" altLang="zh-CN" sz="3200" b="1" dirty="0">
              <a:latin typeface="Times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1746" name="Picture 2" descr="figure_19_1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25625" y="1143000"/>
            <a:ext cx="5491163" cy="55022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1747" name="TextBox 2"/>
          <p:cNvSpPr txBox="1"/>
          <p:nvPr/>
        </p:nvSpPr>
        <p:spPr>
          <a:xfrm>
            <a:off x="4763" y="228600"/>
            <a:ext cx="9144000" cy="5842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algn="ctr">
              <a:spcBef>
                <a:spcPct val="0"/>
              </a:spcBef>
            </a:pPr>
            <a:r>
              <a:rPr lang="en-US" altLang="zh-CN" sz="3200" b="1" dirty="0">
                <a:latin typeface="Times" charset="0"/>
                <a:ea typeface="宋体" panose="02010600030101010101" pitchFamily="2" charset="-122"/>
              </a:rPr>
              <a:t>ROS production from “leaky” ETC</a:t>
            </a:r>
            <a:endParaRPr lang="en-US" altLang="zh-CN" sz="3200" b="1" dirty="0">
              <a:latin typeface="Times" charset="0"/>
              <a:ea typeface="宋体" panose="02010600030101010101" pitchFamily="2" charset="-122"/>
            </a:endParaRPr>
          </a:p>
        </p:txBody>
      </p:sp>
      <p:pic>
        <p:nvPicPr>
          <p:cNvPr id="4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3200" y="3935413"/>
            <a:ext cx="2493963" cy="20764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TextBox 3"/>
          <p:cNvSpPr txBox="1"/>
          <p:nvPr/>
        </p:nvSpPr>
        <p:spPr>
          <a:xfrm>
            <a:off x="6629400" y="6083300"/>
            <a:ext cx="2328863" cy="46196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>
              <a:spcBef>
                <a:spcPct val="0"/>
              </a:spcBef>
            </a:pPr>
            <a:r>
              <a:rPr lang="en-US" altLang="zh-CN" dirty="0">
                <a:latin typeface="Times" charset="0"/>
                <a:ea typeface="宋体" panose="02010600030101010101" pitchFamily="2" charset="-122"/>
              </a:rPr>
              <a:t>Fava beads </a:t>
            </a:r>
            <a:r>
              <a:rPr lang="zh-CN" altLang="en-US" dirty="0">
                <a:latin typeface="Times" charset="0"/>
                <a:ea typeface="宋体" panose="02010600030101010101" pitchFamily="2" charset="-122"/>
              </a:rPr>
              <a:t>蚕豆 </a:t>
            </a:r>
            <a:endParaRPr lang="en-US" altLang="en-US" dirty="0">
              <a:latin typeface="Times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3794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71913" y="1905000"/>
            <a:ext cx="5172075" cy="32543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3795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2047875"/>
            <a:ext cx="3602038" cy="296703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3796" name="TextBox 3"/>
          <p:cNvSpPr txBox="1"/>
          <p:nvPr/>
        </p:nvSpPr>
        <p:spPr>
          <a:xfrm>
            <a:off x="4763" y="228600"/>
            <a:ext cx="9144000" cy="10779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algn="ctr">
              <a:spcBef>
                <a:spcPct val="0"/>
              </a:spcBef>
            </a:pPr>
            <a:r>
              <a:rPr lang="en-US" altLang="zh-CN" sz="3200" b="1" dirty="0">
                <a:latin typeface="Times" charset="0"/>
                <a:ea typeface="宋体" panose="02010600030101010101" pitchFamily="2" charset="-122"/>
              </a:rPr>
              <a:t>Comparison between the two potential powers:</a:t>
            </a:r>
            <a:endParaRPr lang="en-US" altLang="zh-CN" sz="3200" b="1" dirty="0">
              <a:latin typeface="Times" charset="0"/>
              <a:ea typeface="宋体" panose="02010600030101010101" pitchFamily="2" charset="-122"/>
            </a:endParaRPr>
          </a:p>
          <a:p>
            <a:pPr marL="0" lvl="0" indent="0" algn="ctr">
              <a:spcBef>
                <a:spcPct val="0"/>
              </a:spcBef>
            </a:pPr>
            <a:r>
              <a:rPr lang="en-US" altLang="zh-CN" sz="3200" b="1" dirty="0">
                <a:latin typeface="Times" charset="0"/>
                <a:ea typeface="宋体" panose="02010600030101010101" pitchFamily="2" charset="-122"/>
              </a:rPr>
              <a:t>Proton gradient and water fall</a:t>
            </a:r>
            <a:endParaRPr lang="en-US" altLang="zh-CN" sz="3200" b="1" dirty="0">
              <a:latin typeface="Times" charset="0"/>
              <a:ea typeface="宋体" panose="02010600030101010101" pitchFamily="2" charset="-122"/>
            </a:endParaRPr>
          </a:p>
        </p:txBody>
      </p:sp>
      <p:sp>
        <p:nvSpPr>
          <p:cNvPr id="33797" name="TextBox 4"/>
          <p:cNvSpPr txBox="1"/>
          <p:nvPr/>
        </p:nvSpPr>
        <p:spPr>
          <a:xfrm>
            <a:off x="1295400" y="5867400"/>
            <a:ext cx="6561138" cy="46196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>
              <a:spcBef>
                <a:spcPct val="0"/>
              </a:spcBef>
            </a:pPr>
            <a:r>
              <a:rPr lang="en-US" altLang="zh-CN" b="1" dirty="0">
                <a:latin typeface="Times" charset="0"/>
                <a:ea typeface="宋体" panose="02010600030101010101" pitchFamily="2" charset="-122"/>
              </a:rPr>
              <a:t>How to generate ATP from the proton gradient?</a:t>
            </a:r>
            <a:endParaRPr lang="en-US" altLang="zh-CN" b="1" dirty="0">
              <a:latin typeface="Times" charset="0"/>
              <a:ea typeface="宋体" panose="02010600030101010101" pitchFamily="2" charset="-122"/>
            </a:endParaRPr>
          </a:p>
        </p:txBody>
      </p:sp>
      <p:sp>
        <p:nvSpPr>
          <p:cNvPr id="33798" name="TextBox 5"/>
          <p:cNvSpPr txBox="1"/>
          <p:nvPr/>
        </p:nvSpPr>
        <p:spPr>
          <a:xfrm>
            <a:off x="7856538" y="1335088"/>
            <a:ext cx="522287" cy="461962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>
              <a:spcBef>
                <a:spcPct val="0"/>
              </a:spcBef>
            </a:pPr>
            <a:r>
              <a:rPr lang="en-US" altLang="zh-CN" dirty="0">
                <a:solidFill>
                  <a:srgbClr val="FF0000"/>
                </a:solidFill>
                <a:latin typeface="Times" charset="0"/>
                <a:ea typeface="宋体" panose="02010600030101010101" pitchFamily="2" charset="-122"/>
              </a:rPr>
              <a:t>H</a:t>
            </a:r>
            <a:r>
              <a:rPr lang="en-US" altLang="zh-CN" baseline="30000" dirty="0">
                <a:solidFill>
                  <a:srgbClr val="FF0000"/>
                </a:solidFill>
                <a:latin typeface="Times" charset="0"/>
                <a:ea typeface="宋体" panose="02010600030101010101" pitchFamily="2" charset="-122"/>
              </a:rPr>
              <a:t>+</a:t>
            </a:r>
            <a:endParaRPr lang="en-US" altLang="zh-CN" baseline="30000" dirty="0">
              <a:solidFill>
                <a:srgbClr val="FF0000"/>
              </a:solidFill>
              <a:latin typeface="Times" charset="0"/>
              <a:ea typeface="宋体" panose="02010600030101010101" pitchFamily="2" charset="-122"/>
            </a:endParaRPr>
          </a:p>
        </p:txBody>
      </p:sp>
      <p:sp>
        <p:nvSpPr>
          <p:cNvPr id="33799" name="TextBox 6"/>
          <p:cNvSpPr txBox="1"/>
          <p:nvPr/>
        </p:nvSpPr>
        <p:spPr>
          <a:xfrm>
            <a:off x="8045450" y="1970088"/>
            <a:ext cx="522288" cy="461962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>
              <a:spcBef>
                <a:spcPct val="0"/>
              </a:spcBef>
            </a:pPr>
            <a:r>
              <a:rPr lang="en-US" altLang="zh-CN" dirty="0">
                <a:solidFill>
                  <a:srgbClr val="FF0000"/>
                </a:solidFill>
                <a:latin typeface="Times" charset="0"/>
                <a:ea typeface="宋体" panose="02010600030101010101" pitchFamily="2" charset="-122"/>
              </a:rPr>
              <a:t>H</a:t>
            </a:r>
            <a:r>
              <a:rPr lang="en-US" altLang="zh-CN" baseline="30000" dirty="0">
                <a:solidFill>
                  <a:srgbClr val="FF0000"/>
                </a:solidFill>
                <a:latin typeface="Times" charset="0"/>
                <a:ea typeface="宋体" panose="02010600030101010101" pitchFamily="2" charset="-122"/>
              </a:rPr>
              <a:t>+</a:t>
            </a:r>
            <a:endParaRPr lang="en-US" altLang="zh-CN" baseline="30000" dirty="0">
              <a:solidFill>
                <a:srgbClr val="FF0000"/>
              </a:solidFill>
              <a:latin typeface="Times" charset="0"/>
              <a:ea typeface="宋体" panose="02010600030101010101" pitchFamily="2" charset="-122"/>
            </a:endParaRPr>
          </a:p>
        </p:txBody>
      </p:sp>
      <p:sp>
        <p:nvSpPr>
          <p:cNvPr id="33800" name="TextBox 7"/>
          <p:cNvSpPr txBox="1"/>
          <p:nvPr/>
        </p:nvSpPr>
        <p:spPr>
          <a:xfrm>
            <a:off x="8378825" y="2562225"/>
            <a:ext cx="523875" cy="46196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>
              <a:spcBef>
                <a:spcPct val="0"/>
              </a:spcBef>
            </a:pPr>
            <a:r>
              <a:rPr lang="en-US" altLang="zh-CN" dirty="0">
                <a:solidFill>
                  <a:srgbClr val="FF0000"/>
                </a:solidFill>
                <a:latin typeface="Times" charset="0"/>
                <a:ea typeface="宋体" panose="02010600030101010101" pitchFamily="2" charset="-122"/>
              </a:rPr>
              <a:t>H</a:t>
            </a:r>
            <a:r>
              <a:rPr lang="en-US" altLang="zh-CN" baseline="30000" dirty="0">
                <a:solidFill>
                  <a:srgbClr val="FF0000"/>
                </a:solidFill>
                <a:latin typeface="Times" charset="0"/>
                <a:ea typeface="宋体" panose="02010600030101010101" pitchFamily="2" charset="-122"/>
              </a:rPr>
              <a:t>+</a:t>
            </a:r>
            <a:endParaRPr lang="en-US" altLang="zh-CN" baseline="30000" dirty="0">
              <a:solidFill>
                <a:srgbClr val="FF0000"/>
              </a:solidFill>
              <a:latin typeface="Times" charset="0"/>
              <a:ea typeface="宋体" panose="02010600030101010101" pitchFamily="2" charset="-122"/>
            </a:endParaRPr>
          </a:p>
        </p:txBody>
      </p:sp>
      <p:sp>
        <p:nvSpPr>
          <p:cNvPr id="33801" name="TextBox 8"/>
          <p:cNvSpPr txBox="1"/>
          <p:nvPr/>
        </p:nvSpPr>
        <p:spPr>
          <a:xfrm>
            <a:off x="8542338" y="1644650"/>
            <a:ext cx="522287" cy="46196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>
              <a:spcBef>
                <a:spcPct val="0"/>
              </a:spcBef>
            </a:pPr>
            <a:r>
              <a:rPr lang="en-US" altLang="zh-CN" dirty="0">
                <a:solidFill>
                  <a:srgbClr val="FF0000"/>
                </a:solidFill>
                <a:latin typeface="Times" charset="0"/>
                <a:ea typeface="宋体" panose="02010600030101010101" pitchFamily="2" charset="-122"/>
              </a:rPr>
              <a:t>H</a:t>
            </a:r>
            <a:r>
              <a:rPr lang="en-US" altLang="zh-CN" baseline="30000" dirty="0">
                <a:solidFill>
                  <a:srgbClr val="FF0000"/>
                </a:solidFill>
                <a:latin typeface="Times" charset="0"/>
                <a:ea typeface="宋体" panose="02010600030101010101" pitchFamily="2" charset="-122"/>
              </a:rPr>
              <a:t>+</a:t>
            </a:r>
            <a:endParaRPr lang="en-US" altLang="zh-CN" baseline="30000" dirty="0">
              <a:solidFill>
                <a:srgbClr val="FF0000"/>
              </a:solidFill>
              <a:latin typeface="Times" charset="0"/>
              <a:ea typeface="宋体" panose="02010600030101010101" pitchFamily="2" charset="-122"/>
            </a:endParaRPr>
          </a:p>
        </p:txBody>
      </p:sp>
      <p:sp>
        <p:nvSpPr>
          <p:cNvPr id="33802" name="TextBox 9"/>
          <p:cNvSpPr txBox="1"/>
          <p:nvPr/>
        </p:nvSpPr>
        <p:spPr>
          <a:xfrm>
            <a:off x="8378825" y="1233488"/>
            <a:ext cx="523875" cy="461962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>
              <a:spcBef>
                <a:spcPct val="0"/>
              </a:spcBef>
            </a:pPr>
            <a:r>
              <a:rPr lang="en-US" altLang="zh-CN" dirty="0">
                <a:solidFill>
                  <a:srgbClr val="FF0000"/>
                </a:solidFill>
                <a:latin typeface="Times" charset="0"/>
                <a:ea typeface="宋体" panose="02010600030101010101" pitchFamily="2" charset="-122"/>
              </a:rPr>
              <a:t>H</a:t>
            </a:r>
            <a:r>
              <a:rPr lang="en-US" altLang="zh-CN" baseline="30000" dirty="0">
                <a:solidFill>
                  <a:srgbClr val="FF0000"/>
                </a:solidFill>
                <a:latin typeface="Times" charset="0"/>
                <a:ea typeface="宋体" panose="02010600030101010101" pitchFamily="2" charset="-122"/>
              </a:rPr>
              <a:t>+</a:t>
            </a:r>
            <a:endParaRPr lang="en-US" altLang="zh-CN" baseline="30000" dirty="0">
              <a:solidFill>
                <a:srgbClr val="FF0000"/>
              </a:solidFill>
              <a:latin typeface="Times" charset="0"/>
              <a:ea typeface="宋体" panose="02010600030101010101" pitchFamily="2" charset="-122"/>
            </a:endParaRPr>
          </a:p>
        </p:txBody>
      </p:sp>
      <p:sp>
        <p:nvSpPr>
          <p:cNvPr id="33803" name="TextBox 10"/>
          <p:cNvSpPr txBox="1"/>
          <p:nvPr/>
        </p:nvSpPr>
        <p:spPr>
          <a:xfrm>
            <a:off x="8545513" y="2128838"/>
            <a:ext cx="522287" cy="461962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>
              <a:spcBef>
                <a:spcPct val="0"/>
              </a:spcBef>
            </a:pPr>
            <a:r>
              <a:rPr lang="en-US" altLang="zh-CN" dirty="0">
                <a:solidFill>
                  <a:srgbClr val="FF0000"/>
                </a:solidFill>
                <a:latin typeface="Times" charset="0"/>
                <a:ea typeface="宋体" panose="02010600030101010101" pitchFamily="2" charset="-122"/>
              </a:rPr>
              <a:t>H</a:t>
            </a:r>
            <a:r>
              <a:rPr lang="en-US" altLang="zh-CN" baseline="30000" dirty="0">
                <a:solidFill>
                  <a:srgbClr val="FF0000"/>
                </a:solidFill>
                <a:latin typeface="Times" charset="0"/>
                <a:ea typeface="宋体" panose="02010600030101010101" pitchFamily="2" charset="-122"/>
              </a:rPr>
              <a:t>+</a:t>
            </a:r>
            <a:endParaRPr lang="en-US" altLang="zh-CN" baseline="30000" dirty="0">
              <a:solidFill>
                <a:srgbClr val="FF0000"/>
              </a:solidFill>
              <a:latin typeface="Times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4818" name="Picture 2" descr="figure_19_1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4800" y="1949450"/>
            <a:ext cx="8531225" cy="43751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4819" name="TextBox 2"/>
          <p:cNvSpPr txBox="1"/>
          <p:nvPr/>
        </p:nvSpPr>
        <p:spPr>
          <a:xfrm>
            <a:off x="4763" y="228600"/>
            <a:ext cx="9144000" cy="157003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algn="ctr">
              <a:spcBef>
                <a:spcPct val="0"/>
              </a:spcBef>
            </a:pPr>
            <a:r>
              <a:rPr lang="en-US" altLang="zh-CN" sz="3200" b="1" dirty="0">
                <a:latin typeface="Times" charset="0"/>
                <a:ea typeface="宋体" panose="02010600030101010101" pitchFamily="2" charset="-122"/>
              </a:rPr>
              <a:t>The chemiosmotic model: ATP synthesis driven by the proton gradient across inner mitochondrial membrane</a:t>
            </a:r>
            <a:endParaRPr lang="en-US" altLang="zh-CN" sz="3200" b="1" dirty="0">
              <a:latin typeface="Times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122" name="Content Placeholder 2"/>
          <p:cNvSpPr>
            <a:spLocks noGrp="1"/>
          </p:cNvSpPr>
          <p:nvPr>
            <p:ph idx="1"/>
          </p:nvPr>
        </p:nvSpPr>
        <p:spPr>
          <a:xfrm>
            <a:off x="685800" y="549275"/>
            <a:ext cx="7772400" cy="863600"/>
          </a:xfrm>
          <a:ln/>
        </p:spPr>
        <p:txBody>
          <a:bodyPr vert="horz" wrap="square" lIns="91440" tIns="45720" rIns="91440" bIns="45720" anchor="t"/>
          <a:p>
            <a:pPr algn="ctr" eaLnBrk="1" hangingPunct="1">
              <a:buNone/>
            </a:pPr>
            <a:r>
              <a:rPr lang="en-US" altLang="zh-CN" sz="3600" b="1" dirty="0">
                <a:solidFill>
                  <a:srgbClr val="0070C0"/>
                </a:solidFill>
                <a:latin typeface="Times" charset="0"/>
                <a:ea typeface="宋体" panose="02010600030101010101" pitchFamily="2" charset="-122"/>
              </a:rPr>
              <a:t>Outline of the lecture</a:t>
            </a:r>
            <a:endParaRPr lang="en-US" altLang="zh-CN" sz="3600" b="1" dirty="0">
              <a:solidFill>
                <a:srgbClr val="0070C0"/>
              </a:solidFill>
              <a:latin typeface="Times" charset="0"/>
              <a:ea typeface="宋体" panose="02010600030101010101" pitchFamily="2" charset="-122"/>
            </a:endParaRPr>
          </a:p>
        </p:txBody>
      </p:sp>
      <p:sp>
        <p:nvSpPr>
          <p:cNvPr id="5123" name="TextBox 4"/>
          <p:cNvSpPr txBox="1"/>
          <p:nvPr/>
        </p:nvSpPr>
        <p:spPr>
          <a:xfrm>
            <a:off x="1636713" y="1989138"/>
            <a:ext cx="6805612" cy="3416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342900" lvl="0" indent="-342900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altLang="zh-CN" dirty="0">
                <a:latin typeface="Times" charset="0"/>
                <a:ea typeface="宋体" panose="02010600030101010101" pitchFamily="2" charset="-122"/>
              </a:rPr>
              <a:t>Overview of oxidative metabolism and mitochondria</a:t>
            </a:r>
            <a:endParaRPr lang="en-US" altLang="zh-CN" dirty="0">
              <a:latin typeface="Times" charset="0"/>
              <a:ea typeface="宋体" panose="02010600030101010101" pitchFamily="2" charset="-122"/>
            </a:endParaRPr>
          </a:p>
          <a:p>
            <a:pPr marL="342900" lvl="0" indent="-342900">
              <a:spcBef>
                <a:spcPct val="0"/>
              </a:spcBef>
              <a:buFont typeface="Wingdings" panose="05000000000000000000" pitchFamily="2" charset="2"/>
              <a:buChar char="Ø"/>
            </a:pPr>
            <a:endParaRPr lang="en-US" altLang="zh-CN" dirty="0">
              <a:latin typeface="Times" charset="0"/>
              <a:ea typeface="宋体" panose="02010600030101010101" pitchFamily="2" charset="-122"/>
            </a:endParaRPr>
          </a:p>
          <a:p>
            <a:pPr marL="342900" lvl="0" indent="-342900">
              <a:spcBef>
                <a:spcPct val="0"/>
              </a:spcBef>
              <a:buFont typeface="Wingdings" panose="05000000000000000000" pitchFamily="2" charset="2"/>
              <a:buChar char="Ø"/>
            </a:pPr>
            <a:endParaRPr lang="en-US" altLang="zh-CN" dirty="0">
              <a:latin typeface="Times" charset="0"/>
              <a:ea typeface="宋体" panose="02010600030101010101" pitchFamily="2" charset="-122"/>
            </a:endParaRPr>
          </a:p>
          <a:p>
            <a:pPr marL="342900" lvl="0" indent="-342900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altLang="zh-CN" dirty="0">
                <a:latin typeface="Times" charset="0"/>
                <a:ea typeface="宋体" panose="02010600030101010101" pitchFamily="2" charset="-122"/>
              </a:rPr>
              <a:t>The electron transport chain (ETC)</a:t>
            </a:r>
            <a:endParaRPr lang="en-US" altLang="zh-CN" dirty="0">
              <a:latin typeface="Times" charset="0"/>
              <a:ea typeface="宋体" panose="02010600030101010101" pitchFamily="2" charset="-122"/>
            </a:endParaRPr>
          </a:p>
          <a:p>
            <a:pPr marL="342900" lvl="0" indent="-342900">
              <a:spcBef>
                <a:spcPct val="0"/>
              </a:spcBef>
              <a:buFont typeface="Wingdings" panose="05000000000000000000" pitchFamily="2" charset="2"/>
              <a:buChar char="Ø"/>
            </a:pPr>
            <a:endParaRPr lang="en-US" altLang="zh-CN" dirty="0">
              <a:latin typeface="Times" charset="0"/>
              <a:ea typeface="宋体" panose="02010600030101010101" pitchFamily="2" charset="-122"/>
            </a:endParaRPr>
          </a:p>
          <a:p>
            <a:pPr marL="342900" lvl="0" indent="-342900">
              <a:spcBef>
                <a:spcPct val="0"/>
              </a:spcBef>
              <a:buFont typeface="Wingdings" panose="05000000000000000000" pitchFamily="2" charset="2"/>
              <a:buChar char="Ø"/>
            </a:pPr>
            <a:endParaRPr lang="en-US" altLang="zh-CN" dirty="0">
              <a:latin typeface="Times" charset="0"/>
              <a:ea typeface="宋体" panose="02010600030101010101" pitchFamily="2" charset="-122"/>
            </a:endParaRPr>
          </a:p>
          <a:p>
            <a:pPr marL="342900" lvl="0" indent="-342900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altLang="zh-CN" dirty="0">
                <a:latin typeface="Times" charset="0"/>
                <a:ea typeface="宋体" panose="02010600030101010101" pitchFamily="2" charset="-122"/>
              </a:rPr>
              <a:t>ATP synthesis</a:t>
            </a:r>
            <a:endParaRPr lang="en-US" altLang="zh-CN" dirty="0">
              <a:latin typeface="Times" charset="0"/>
              <a:ea typeface="宋体" panose="02010600030101010101" pitchFamily="2" charset="-122"/>
            </a:endParaRPr>
          </a:p>
          <a:p>
            <a:pPr marL="342900" lvl="0" indent="-342900">
              <a:spcBef>
                <a:spcPct val="0"/>
              </a:spcBef>
              <a:buFont typeface="Wingdings" panose="05000000000000000000" pitchFamily="2" charset="2"/>
              <a:buChar char="Ø"/>
            </a:pPr>
            <a:endParaRPr lang="en-US" altLang="zh-CN" dirty="0">
              <a:latin typeface="Times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6866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4475" y="1828800"/>
            <a:ext cx="4784725" cy="371951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6867" name="TextBox 2"/>
          <p:cNvSpPr txBox="1"/>
          <p:nvPr/>
        </p:nvSpPr>
        <p:spPr>
          <a:xfrm>
            <a:off x="4763" y="228600"/>
            <a:ext cx="9144000" cy="5842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algn="ctr">
              <a:spcBef>
                <a:spcPct val="0"/>
              </a:spcBef>
            </a:pPr>
            <a:r>
              <a:rPr lang="en-US" altLang="zh-CN" sz="3200" b="1" dirty="0">
                <a:latin typeface="Times" charset="0"/>
                <a:ea typeface="宋体" panose="02010600030101010101" pitchFamily="2" charset="-122"/>
              </a:rPr>
              <a:t>A detective story for understanding ATP synthesis</a:t>
            </a:r>
            <a:endParaRPr lang="en-US" altLang="zh-CN" sz="3200" b="1" dirty="0">
              <a:latin typeface="Times" charset="0"/>
              <a:ea typeface="宋体" panose="02010600030101010101" pitchFamily="2" charset="-122"/>
            </a:endParaRPr>
          </a:p>
        </p:txBody>
      </p:sp>
      <p:sp>
        <p:nvSpPr>
          <p:cNvPr id="36868" name="TextBox 3"/>
          <p:cNvSpPr txBox="1"/>
          <p:nvPr/>
        </p:nvSpPr>
        <p:spPr>
          <a:xfrm>
            <a:off x="5257800" y="1241425"/>
            <a:ext cx="3575050" cy="489426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>
              <a:spcBef>
                <a:spcPct val="0"/>
              </a:spcBef>
            </a:pPr>
            <a:r>
              <a:rPr lang="en-US" altLang="zh-CN" dirty="0">
                <a:latin typeface="Times" charset="0"/>
                <a:ea typeface="宋体" panose="02010600030101010101" pitchFamily="2" charset="-122"/>
              </a:rPr>
              <a:t>What makes ATP?</a:t>
            </a:r>
            <a:endParaRPr lang="en-US" altLang="zh-CN" dirty="0">
              <a:latin typeface="Times" charset="0"/>
              <a:ea typeface="宋体" panose="02010600030101010101" pitchFamily="2" charset="-122"/>
            </a:endParaRPr>
          </a:p>
          <a:p>
            <a:pPr marL="0" lvl="0" indent="0">
              <a:spcBef>
                <a:spcPct val="0"/>
              </a:spcBef>
            </a:pPr>
            <a:endParaRPr lang="en-US" altLang="zh-CN" dirty="0">
              <a:latin typeface="Times" charset="0"/>
              <a:ea typeface="宋体" panose="02010600030101010101" pitchFamily="2" charset="-122"/>
            </a:endParaRPr>
          </a:p>
          <a:p>
            <a:pPr marL="0" lvl="0" indent="0">
              <a:spcBef>
                <a:spcPct val="0"/>
              </a:spcBef>
            </a:pPr>
            <a:r>
              <a:rPr lang="en-US" altLang="zh-CN" dirty="0">
                <a:latin typeface="Times" charset="0"/>
                <a:ea typeface="宋体" panose="02010600030101010101" pitchFamily="2" charset="-122"/>
              </a:rPr>
              <a:t>Who makes ATP?</a:t>
            </a:r>
            <a:endParaRPr lang="en-US" altLang="zh-CN" dirty="0">
              <a:latin typeface="Times" charset="0"/>
              <a:ea typeface="宋体" panose="02010600030101010101" pitchFamily="2" charset="-122"/>
            </a:endParaRPr>
          </a:p>
          <a:p>
            <a:pPr marL="0" lvl="0" indent="0">
              <a:spcBef>
                <a:spcPct val="0"/>
              </a:spcBef>
            </a:pPr>
            <a:endParaRPr lang="en-US" altLang="zh-CN" dirty="0">
              <a:latin typeface="Times" charset="0"/>
              <a:ea typeface="宋体" panose="02010600030101010101" pitchFamily="2" charset="-122"/>
            </a:endParaRPr>
          </a:p>
          <a:p>
            <a:pPr marL="0" lvl="0" indent="0">
              <a:spcBef>
                <a:spcPct val="0"/>
              </a:spcBef>
            </a:pPr>
            <a:r>
              <a:rPr lang="en-US" altLang="zh-CN" dirty="0">
                <a:latin typeface="Times" charset="0"/>
                <a:ea typeface="宋体" panose="02010600030101010101" pitchFamily="2" charset="-122"/>
              </a:rPr>
              <a:t>An unusual problem</a:t>
            </a:r>
            <a:endParaRPr lang="en-US" altLang="zh-CN" dirty="0">
              <a:latin typeface="Times" charset="0"/>
              <a:ea typeface="宋体" panose="02010600030101010101" pitchFamily="2" charset="-122"/>
            </a:endParaRPr>
          </a:p>
          <a:p>
            <a:pPr marL="0" lvl="0" indent="0">
              <a:spcBef>
                <a:spcPct val="0"/>
              </a:spcBef>
            </a:pPr>
            <a:endParaRPr lang="en-US" altLang="zh-CN" dirty="0">
              <a:latin typeface="Times" charset="0"/>
              <a:ea typeface="宋体" panose="02010600030101010101" pitchFamily="2" charset="-122"/>
            </a:endParaRPr>
          </a:p>
          <a:p>
            <a:pPr marL="0" lvl="0" indent="0">
              <a:spcBef>
                <a:spcPct val="0"/>
              </a:spcBef>
            </a:pPr>
            <a:r>
              <a:rPr lang="en-US" altLang="zh-CN" dirty="0">
                <a:latin typeface="Times" charset="0"/>
                <a:ea typeface="宋体" panose="02010600030101010101" pitchFamily="2" charset="-122"/>
              </a:rPr>
              <a:t>A solution</a:t>
            </a:r>
            <a:endParaRPr lang="en-US" altLang="zh-CN" dirty="0">
              <a:latin typeface="Times" charset="0"/>
              <a:ea typeface="宋体" panose="02010600030101010101" pitchFamily="2" charset="-122"/>
            </a:endParaRPr>
          </a:p>
          <a:p>
            <a:pPr marL="0" lvl="0" indent="0">
              <a:spcBef>
                <a:spcPct val="0"/>
              </a:spcBef>
            </a:pPr>
            <a:endParaRPr lang="en-US" altLang="zh-CN" dirty="0">
              <a:latin typeface="Times" charset="0"/>
              <a:ea typeface="宋体" panose="02010600030101010101" pitchFamily="2" charset="-122"/>
            </a:endParaRPr>
          </a:p>
          <a:p>
            <a:pPr marL="0" lvl="0" indent="0">
              <a:spcBef>
                <a:spcPct val="0"/>
              </a:spcBef>
            </a:pPr>
            <a:r>
              <a:rPr lang="en-US" altLang="zh-CN" dirty="0">
                <a:latin typeface="Times" charset="0"/>
                <a:ea typeface="宋体" panose="02010600030101010101" pitchFamily="2" charset="-122"/>
              </a:rPr>
              <a:t>Who provides the solution?</a:t>
            </a:r>
            <a:endParaRPr lang="en-US" altLang="zh-CN" dirty="0">
              <a:latin typeface="Times" charset="0"/>
              <a:ea typeface="宋体" panose="02010600030101010101" pitchFamily="2" charset="-122"/>
            </a:endParaRPr>
          </a:p>
          <a:p>
            <a:pPr marL="0" lvl="0" indent="0">
              <a:spcBef>
                <a:spcPct val="0"/>
              </a:spcBef>
            </a:pPr>
            <a:endParaRPr lang="en-US" altLang="zh-CN" dirty="0">
              <a:latin typeface="Times" charset="0"/>
              <a:ea typeface="宋体" panose="02010600030101010101" pitchFamily="2" charset="-122"/>
            </a:endParaRPr>
          </a:p>
          <a:p>
            <a:pPr marL="0" lvl="0" indent="0">
              <a:spcBef>
                <a:spcPct val="0"/>
              </a:spcBef>
            </a:pPr>
            <a:r>
              <a:rPr lang="en-US" altLang="zh-CN" dirty="0">
                <a:latin typeface="Times" charset="0"/>
                <a:ea typeface="宋体" panose="02010600030101010101" pitchFamily="2" charset="-122"/>
              </a:rPr>
              <a:t>The final link</a:t>
            </a:r>
            <a:endParaRPr lang="en-US" altLang="zh-CN" dirty="0">
              <a:latin typeface="Times" charset="0"/>
              <a:ea typeface="宋体" panose="02010600030101010101" pitchFamily="2" charset="-122"/>
            </a:endParaRPr>
          </a:p>
          <a:p>
            <a:pPr marL="0" lvl="0" indent="0">
              <a:spcBef>
                <a:spcPct val="0"/>
              </a:spcBef>
            </a:pPr>
            <a:endParaRPr lang="en-US" altLang="zh-CN" dirty="0">
              <a:latin typeface="Times" charset="0"/>
              <a:ea typeface="宋体" panose="02010600030101010101" pitchFamily="2" charset="-122"/>
            </a:endParaRPr>
          </a:p>
          <a:p>
            <a:pPr marL="0" lvl="0" indent="0">
              <a:spcBef>
                <a:spcPct val="0"/>
              </a:spcBef>
            </a:pPr>
            <a:r>
              <a:rPr lang="en-US" altLang="zh-CN" dirty="0">
                <a:latin typeface="Times" charset="0"/>
                <a:ea typeface="宋体" panose="02010600030101010101" pitchFamily="2" charset="-122"/>
              </a:rPr>
              <a:t>The missing puzzle</a:t>
            </a:r>
            <a:endParaRPr lang="en-US" altLang="zh-CN" dirty="0">
              <a:latin typeface="Times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7890" name="Picture 2" descr="figure_19_20a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752600"/>
            <a:ext cx="5549900" cy="475138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7891" name="TextBox 2"/>
          <p:cNvSpPr txBox="1"/>
          <p:nvPr/>
        </p:nvSpPr>
        <p:spPr>
          <a:xfrm>
            <a:off x="4763" y="228600"/>
            <a:ext cx="9144000" cy="5842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algn="ctr">
              <a:spcBef>
                <a:spcPct val="0"/>
              </a:spcBef>
            </a:pPr>
            <a:r>
              <a:rPr lang="en-US" altLang="zh-CN" sz="3200" b="1" dirty="0">
                <a:latin typeface="Times" charset="0"/>
                <a:ea typeface="宋体" panose="02010600030101010101" pitchFamily="2" charset="-122"/>
              </a:rPr>
              <a:t>Coupling electron transfer with ATP synthesis</a:t>
            </a:r>
            <a:endParaRPr lang="en-US" altLang="zh-CN" sz="3200" b="1" dirty="0">
              <a:latin typeface="Times" charset="0"/>
              <a:ea typeface="宋体" panose="02010600030101010101" pitchFamily="2" charset="-122"/>
            </a:endParaRPr>
          </a:p>
        </p:txBody>
      </p:sp>
      <p:sp>
        <p:nvSpPr>
          <p:cNvPr id="37892" name="TextBox 1"/>
          <p:cNvSpPr txBox="1"/>
          <p:nvPr/>
        </p:nvSpPr>
        <p:spPr>
          <a:xfrm>
            <a:off x="5562600" y="2058988"/>
            <a:ext cx="3505200" cy="415448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>
              <a:spcBef>
                <a:spcPct val="0"/>
              </a:spcBef>
            </a:pPr>
            <a:r>
              <a:rPr lang="en-US" altLang="zh-CN" dirty="0">
                <a:latin typeface="Times" charset="0"/>
                <a:ea typeface="宋体" panose="02010600030101010101" pitchFamily="2" charset="-122"/>
              </a:rPr>
              <a:t>Isolated mitochondrion</a:t>
            </a:r>
            <a:endParaRPr lang="en-US" altLang="zh-CN" dirty="0">
              <a:latin typeface="Times" charset="0"/>
              <a:ea typeface="宋体" panose="02010600030101010101" pitchFamily="2" charset="-122"/>
            </a:endParaRPr>
          </a:p>
          <a:p>
            <a:pPr marL="0" lvl="0" indent="0">
              <a:spcBef>
                <a:spcPct val="0"/>
              </a:spcBef>
            </a:pPr>
            <a:endParaRPr lang="en-US" altLang="zh-CN" dirty="0">
              <a:latin typeface="Times" charset="0"/>
              <a:ea typeface="宋体" panose="02010600030101010101" pitchFamily="2" charset="-122"/>
            </a:endParaRPr>
          </a:p>
          <a:p>
            <a:pPr marL="0" lvl="0" indent="0">
              <a:spcBef>
                <a:spcPct val="0"/>
              </a:spcBef>
            </a:pPr>
            <a:r>
              <a:rPr lang="en-US" altLang="zh-CN" dirty="0">
                <a:latin typeface="Times" charset="0"/>
                <a:ea typeface="宋体" panose="02010600030101010101" pitchFamily="2" charset="-122"/>
              </a:rPr>
              <a:t>Black: electron transfer</a:t>
            </a:r>
            <a:endParaRPr lang="en-US" altLang="zh-CN" dirty="0">
              <a:latin typeface="Times" charset="0"/>
              <a:ea typeface="宋体" panose="02010600030101010101" pitchFamily="2" charset="-122"/>
            </a:endParaRPr>
          </a:p>
          <a:p>
            <a:pPr marL="0" lvl="0" indent="0">
              <a:spcBef>
                <a:spcPct val="0"/>
              </a:spcBef>
            </a:pPr>
            <a:r>
              <a:rPr lang="en-US" altLang="zh-CN" dirty="0">
                <a:solidFill>
                  <a:srgbClr val="FF0000"/>
                </a:solidFill>
                <a:latin typeface="Times" charset="0"/>
                <a:ea typeface="宋体" panose="02010600030101010101" pitchFamily="2" charset="-122"/>
              </a:rPr>
              <a:t>Red</a:t>
            </a:r>
            <a:r>
              <a:rPr lang="en-US" altLang="zh-CN" dirty="0">
                <a:latin typeface="Times" charset="0"/>
                <a:ea typeface="宋体" panose="02010600030101010101" pitchFamily="2" charset="-122"/>
              </a:rPr>
              <a:t>: ATP synthesis</a:t>
            </a:r>
            <a:endParaRPr lang="en-US" altLang="zh-CN" dirty="0">
              <a:latin typeface="Times" charset="0"/>
              <a:ea typeface="宋体" panose="02010600030101010101" pitchFamily="2" charset="-122"/>
            </a:endParaRPr>
          </a:p>
          <a:p>
            <a:pPr marL="0" lvl="0" indent="0">
              <a:spcBef>
                <a:spcPct val="0"/>
              </a:spcBef>
            </a:pPr>
            <a:endParaRPr lang="en-US" altLang="zh-CN" dirty="0">
              <a:latin typeface="Times" charset="0"/>
              <a:ea typeface="宋体" panose="02010600030101010101" pitchFamily="2" charset="-122"/>
            </a:endParaRPr>
          </a:p>
          <a:p>
            <a:pPr marL="0" lvl="0" indent="0">
              <a:spcBef>
                <a:spcPct val="0"/>
              </a:spcBef>
            </a:pPr>
            <a:r>
              <a:rPr lang="en-US" altLang="zh-CN" dirty="0">
                <a:latin typeface="Times" charset="0"/>
                <a:ea typeface="宋体" panose="02010600030101010101" pitchFamily="2" charset="-122"/>
              </a:rPr>
              <a:t>ADP, Pi: precursors</a:t>
            </a:r>
            <a:endParaRPr lang="en-US" altLang="zh-CN" dirty="0">
              <a:latin typeface="Times" charset="0"/>
              <a:ea typeface="宋体" panose="02010600030101010101" pitchFamily="2" charset="-122"/>
            </a:endParaRPr>
          </a:p>
          <a:p>
            <a:pPr marL="0" lvl="0" indent="0">
              <a:spcBef>
                <a:spcPct val="0"/>
              </a:spcBef>
            </a:pPr>
            <a:endParaRPr lang="en-US" altLang="zh-CN" dirty="0">
              <a:latin typeface="Times" charset="0"/>
              <a:ea typeface="宋体" panose="02010600030101010101" pitchFamily="2" charset="-122"/>
            </a:endParaRPr>
          </a:p>
          <a:p>
            <a:pPr marL="0" lvl="0" indent="0">
              <a:spcBef>
                <a:spcPct val="0"/>
              </a:spcBef>
            </a:pPr>
            <a:r>
              <a:rPr lang="en-US" altLang="zh-CN" dirty="0">
                <a:latin typeface="Times" charset="0"/>
                <a:ea typeface="宋体" panose="02010600030101010101" pitchFamily="2" charset="-122"/>
              </a:rPr>
              <a:t>Succinate: electron donor</a:t>
            </a:r>
            <a:endParaRPr lang="en-US" altLang="zh-CN" dirty="0">
              <a:latin typeface="Times" charset="0"/>
              <a:ea typeface="宋体" panose="02010600030101010101" pitchFamily="2" charset="-122"/>
            </a:endParaRPr>
          </a:p>
          <a:p>
            <a:pPr marL="0" lvl="0" indent="0">
              <a:spcBef>
                <a:spcPct val="0"/>
              </a:spcBef>
            </a:pPr>
            <a:endParaRPr lang="en-US" altLang="zh-CN" dirty="0">
              <a:latin typeface="Times" charset="0"/>
              <a:ea typeface="宋体" panose="02010600030101010101" pitchFamily="2" charset="-122"/>
            </a:endParaRPr>
          </a:p>
          <a:p>
            <a:pPr marL="0" lvl="0" indent="0">
              <a:spcBef>
                <a:spcPct val="0"/>
              </a:spcBef>
            </a:pPr>
            <a:r>
              <a:rPr lang="en-US" altLang="zh-CN" dirty="0">
                <a:latin typeface="Times" charset="0"/>
                <a:ea typeface="宋体" panose="02010600030101010101" pitchFamily="2" charset="-122"/>
              </a:rPr>
              <a:t>CN</a:t>
            </a:r>
            <a:r>
              <a:rPr lang="en-US" altLang="zh-CN" baseline="30000" dirty="0">
                <a:latin typeface="Times" charset="0"/>
                <a:ea typeface="宋体" panose="02010600030101010101" pitchFamily="2" charset="-122"/>
              </a:rPr>
              <a:t>-</a:t>
            </a:r>
            <a:r>
              <a:rPr lang="en-US" altLang="zh-CN" dirty="0">
                <a:latin typeface="Times" charset="0"/>
                <a:ea typeface="宋体" panose="02010600030101010101" pitchFamily="2" charset="-122"/>
              </a:rPr>
              <a:t>: toxin that blocks electron transfer</a:t>
            </a:r>
            <a:endParaRPr lang="en-US" altLang="zh-CN" dirty="0">
              <a:latin typeface="Times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9938" name="Picture 2" descr="figure_19_2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13" y="2362200"/>
            <a:ext cx="2665412" cy="360838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9939" name="Picture 2" descr="Table 19-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5738" y="2057400"/>
            <a:ext cx="6265862" cy="40608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9940" name="TextBox 3"/>
          <p:cNvSpPr txBox="1"/>
          <p:nvPr/>
        </p:nvSpPr>
        <p:spPr>
          <a:xfrm>
            <a:off x="4763" y="228600"/>
            <a:ext cx="9144000" cy="10779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algn="ctr">
              <a:spcBef>
                <a:spcPct val="0"/>
              </a:spcBef>
            </a:pPr>
            <a:r>
              <a:rPr lang="en-US" altLang="zh-CN" sz="3200" b="1" dirty="0">
                <a:latin typeface="Times" charset="0"/>
                <a:ea typeface="宋体" panose="02010600030101010101" pitchFamily="2" charset="-122"/>
              </a:rPr>
              <a:t>Toxins or antibiotics that interfere with oxidative phosphorylation</a:t>
            </a:r>
            <a:endParaRPr lang="en-US" altLang="zh-CN" sz="3200" b="1" dirty="0">
              <a:latin typeface="Times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1986" name="Picture 2" descr="figure_19_20b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77888" y="1317625"/>
            <a:ext cx="7388225" cy="40163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1987" name="TextBox 2"/>
          <p:cNvSpPr txBox="1"/>
          <p:nvPr/>
        </p:nvSpPr>
        <p:spPr>
          <a:xfrm>
            <a:off x="4763" y="228600"/>
            <a:ext cx="9144000" cy="5842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algn="ctr">
              <a:spcBef>
                <a:spcPct val="0"/>
              </a:spcBef>
            </a:pPr>
            <a:r>
              <a:rPr lang="en-US" altLang="zh-CN" sz="3200" b="1" dirty="0">
                <a:latin typeface="Times" charset="0"/>
                <a:ea typeface="宋体" panose="02010600030101010101" pitchFamily="2" charset="-122"/>
              </a:rPr>
              <a:t>Uncouple electron transfer from ATP synthesis</a:t>
            </a:r>
            <a:endParaRPr lang="en-US" altLang="zh-CN" sz="3200" b="1" dirty="0">
              <a:latin typeface="Times" charset="0"/>
              <a:ea typeface="宋体" panose="02010600030101010101" pitchFamily="2" charset="-122"/>
            </a:endParaRPr>
          </a:p>
        </p:txBody>
      </p:sp>
      <p:sp>
        <p:nvSpPr>
          <p:cNvPr id="41988" name="TextBox 1"/>
          <p:cNvSpPr txBox="1"/>
          <p:nvPr/>
        </p:nvSpPr>
        <p:spPr>
          <a:xfrm>
            <a:off x="533400" y="5429250"/>
            <a:ext cx="8377238" cy="120015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>
              <a:spcBef>
                <a:spcPct val="0"/>
              </a:spcBef>
            </a:pPr>
            <a:r>
              <a:rPr lang="en-US" altLang="zh-CN" dirty="0">
                <a:latin typeface="Times" charset="0"/>
                <a:ea typeface="宋体" panose="02010600030101010101" pitchFamily="2" charset="-122"/>
              </a:rPr>
              <a:t>Oligomycin: inhibits ATP synthesis</a:t>
            </a:r>
            <a:endParaRPr lang="en-US" altLang="zh-CN" dirty="0">
              <a:latin typeface="Times" charset="0"/>
              <a:ea typeface="宋体" panose="02010600030101010101" pitchFamily="2" charset="-122"/>
            </a:endParaRPr>
          </a:p>
          <a:p>
            <a:pPr marL="0" lvl="0" indent="0">
              <a:spcBef>
                <a:spcPct val="0"/>
              </a:spcBef>
            </a:pPr>
            <a:r>
              <a:rPr lang="en-US" altLang="zh-CN" dirty="0">
                <a:latin typeface="Times" charset="0"/>
                <a:ea typeface="宋体" panose="02010600030101010101" pitchFamily="2" charset="-122"/>
              </a:rPr>
              <a:t>DNP: disrupts the proton gradient</a:t>
            </a:r>
            <a:endParaRPr lang="en-US" altLang="zh-CN" dirty="0">
              <a:latin typeface="Times" charset="0"/>
              <a:ea typeface="宋体" panose="02010600030101010101" pitchFamily="2" charset="-122"/>
            </a:endParaRPr>
          </a:p>
          <a:p>
            <a:pPr marL="0" lvl="0" indent="0">
              <a:spcBef>
                <a:spcPct val="0"/>
              </a:spcBef>
            </a:pPr>
            <a:r>
              <a:rPr lang="en-US" altLang="zh-CN" b="1" dirty="0">
                <a:latin typeface="Times" charset="0"/>
                <a:ea typeface="宋体" panose="02010600030101010101" pitchFamily="2" charset="-122"/>
              </a:rPr>
              <a:t>Conclusion: the proton gradient is necessary for ATP synthesis</a:t>
            </a:r>
            <a:endParaRPr lang="en-US" altLang="zh-CN" b="1" dirty="0">
              <a:latin typeface="Times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4034" name="Picture 2" descr="figure_19_2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200" y="1290638"/>
            <a:ext cx="4602163" cy="556736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4035" name="TextBox 2"/>
          <p:cNvSpPr txBox="1"/>
          <p:nvPr/>
        </p:nvSpPr>
        <p:spPr>
          <a:xfrm>
            <a:off x="4763" y="228600"/>
            <a:ext cx="9144000" cy="10779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algn="ctr">
              <a:spcBef>
                <a:spcPct val="0"/>
              </a:spcBef>
            </a:pPr>
            <a:r>
              <a:rPr lang="en-US" altLang="zh-CN" sz="3200" b="1" dirty="0">
                <a:latin typeface="Times" charset="0"/>
                <a:ea typeface="宋体" panose="02010600030101010101" pitchFamily="2" charset="-122"/>
              </a:rPr>
              <a:t>The proton gradient cross IMM is sufficient to drive ATP synthesis</a:t>
            </a:r>
            <a:endParaRPr lang="en-US" altLang="zh-CN" sz="3200" b="1" dirty="0">
              <a:latin typeface="Times" charset="0"/>
              <a:ea typeface="宋体" panose="02010600030101010101" pitchFamily="2" charset="-122"/>
            </a:endParaRPr>
          </a:p>
        </p:txBody>
      </p:sp>
      <p:sp>
        <p:nvSpPr>
          <p:cNvPr id="44036" name="TextBox 1"/>
          <p:cNvSpPr txBox="1"/>
          <p:nvPr/>
        </p:nvSpPr>
        <p:spPr>
          <a:xfrm>
            <a:off x="4572000" y="2819400"/>
            <a:ext cx="4519613" cy="1938338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>
              <a:spcBef>
                <a:spcPct val="0"/>
              </a:spcBef>
            </a:pPr>
            <a:r>
              <a:rPr lang="en-US" altLang="zh-CN" b="1" dirty="0">
                <a:latin typeface="Times" charset="0"/>
                <a:ea typeface="宋体" panose="02010600030101010101" pitchFamily="2" charset="-122"/>
              </a:rPr>
              <a:t>Isolated Mitochondria</a:t>
            </a:r>
            <a:endParaRPr lang="en-US" altLang="zh-CN" b="1" dirty="0">
              <a:latin typeface="Times" charset="0"/>
              <a:ea typeface="宋体" panose="02010600030101010101" pitchFamily="2" charset="-122"/>
            </a:endParaRPr>
          </a:p>
          <a:p>
            <a:pPr marL="0" lvl="0" indent="0">
              <a:spcBef>
                <a:spcPct val="0"/>
              </a:spcBef>
            </a:pPr>
            <a:endParaRPr lang="en-US" altLang="zh-CN" b="1" dirty="0">
              <a:latin typeface="Times" charset="0"/>
              <a:ea typeface="宋体" panose="02010600030101010101" pitchFamily="2" charset="-122"/>
            </a:endParaRPr>
          </a:p>
          <a:p>
            <a:pPr marL="0" lvl="0" indent="0">
              <a:spcBef>
                <a:spcPct val="0"/>
              </a:spcBef>
            </a:pPr>
            <a:r>
              <a:rPr lang="en-US" altLang="zh-CN" b="1" dirty="0">
                <a:latin typeface="Times" charset="0"/>
                <a:ea typeface="宋体" panose="02010600030101010101" pitchFamily="2" charset="-122"/>
              </a:rPr>
              <a:t>Without oxidizable substrate</a:t>
            </a:r>
            <a:endParaRPr lang="en-US" altLang="zh-CN" b="1" dirty="0">
              <a:latin typeface="Times" charset="0"/>
              <a:ea typeface="宋体" panose="02010600030101010101" pitchFamily="2" charset="-122"/>
            </a:endParaRPr>
          </a:p>
          <a:p>
            <a:pPr marL="0" lvl="0" indent="0">
              <a:spcBef>
                <a:spcPct val="0"/>
              </a:spcBef>
            </a:pPr>
            <a:endParaRPr lang="en-US" altLang="zh-CN" b="1" dirty="0">
              <a:latin typeface="Times" charset="0"/>
              <a:ea typeface="宋体" panose="02010600030101010101" pitchFamily="2" charset="-122"/>
            </a:endParaRPr>
          </a:p>
          <a:p>
            <a:pPr marL="0" lvl="0" indent="0">
              <a:spcBef>
                <a:spcPct val="0"/>
              </a:spcBef>
            </a:pPr>
            <a:r>
              <a:rPr lang="en-US" altLang="zh-CN" b="1" dirty="0">
                <a:latin typeface="Times" charset="0"/>
                <a:ea typeface="宋体" panose="02010600030101010101" pitchFamily="2" charset="-122"/>
              </a:rPr>
              <a:t>Without or with proton gradient </a:t>
            </a:r>
            <a:endParaRPr lang="en-US" altLang="zh-CN" b="1" dirty="0">
              <a:latin typeface="Times" charset="0"/>
              <a:ea typeface="宋体" panose="02010600030101010101" pitchFamily="2" charset="-122"/>
            </a:endParaRPr>
          </a:p>
        </p:txBody>
      </p:sp>
      <p:cxnSp>
        <p:nvCxnSpPr>
          <p:cNvPr id="44037" name="Straight Arrow Connector 4"/>
          <p:cNvCxnSpPr/>
          <p:nvPr/>
        </p:nvCxnSpPr>
        <p:spPr>
          <a:xfrm>
            <a:off x="3962400" y="2057400"/>
            <a:ext cx="1295400" cy="0"/>
          </a:xfrm>
          <a:prstGeom prst="straightConnector1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cxnSp>
      <p:sp>
        <p:nvSpPr>
          <p:cNvPr id="44038" name="TextBox 5"/>
          <p:cNvSpPr txBox="1"/>
          <p:nvPr/>
        </p:nvSpPr>
        <p:spPr>
          <a:xfrm>
            <a:off x="5294313" y="1827213"/>
            <a:ext cx="2635250" cy="4603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>
              <a:spcBef>
                <a:spcPct val="0"/>
              </a:spcBef>
            </a:pPr>
            <a:r>
              <a:rPr lang="en-US" altLang="zh-CN" dirty="0">
                <a:solidFill>
                  <a:srgbClr val="FF0000"/>
                </a:solidFill>
                <a:latin typeface="Times" charset="0"/>
                <a:ea typeface="宋体" panose="02010600030101010101" pitchFamily="2" charset="-122"/>
              </a:rPr>
              <a:t>NO ATP production</a:t>
            </a:r>
            <a:endParaRPr lang="en-US" altLang="zh-CN" dirty="0">
              <a:solidFill>
                <a:srgbClr val="FF0000"/>
              </a:solidFill>
              <a:latin typeface="Times" charset="0"/>
              <a:ea typeface="宋体" panose="02010600030101010101" pitchFamily="2" charset="-122"/>
            </a:endParaRPr>
          </a:p>
        </p:txBody>
      </p:sp>
      <p:cxnSp>
        <p:nvCxnSpPr>
          <p:cNvPr id="44039" name="Straight Arrow Connector 7"/>
          <p:cNvCxnSpPr/>
          <p:nvPr/>
        </p:nvCxnSpPr>
        <p:spPr>
          <a:xfrm>
            <a:off x="3962400" y="5346700"/>
            <a:ext cx="1295400" cy="0"/>
          </a:xfrm>
          <a:prstGeom prst="straightConnector1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cxnSp>
      <p:sp>
        <p:nvSpPr>
          <p:cNvPr id="44040" name="TextBox 8"/>
          <p:cNvSpPr txBox="1"/>
          <p:nvPr/>
        </p:nvSpPr>
        <p:spPr>
          <a:xfrm>
            <a:off x="5294313" y="5114925"/>
            <a:ext cx="2130425" cy="46196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>
              <a:spcBef>
                <a:spcPct val="0"/>
              </a:spcBef>
            </a:pPr>
            <a:r>
              <a:rPr lang="en-US" altLang="zh-CN" dirty="0">
                <a:solidFill>
                  <a:srgbClr val="FF0000"/>
                </a:solidFill>
                <a:latin typeface="Times" charset="0"/>
                <a:ea typeface="宋体" panose="02010600030101010101" pitchFamily="2" charset="-122"/>
              </a:rPr>
              <a:t>ATP production</a:t>
            </a:r>
            <a:endParaRPr lang="en-US" altLang="zh-CN" dirty="0">
              <a:solidFill>
                <a:srgbClr val="FF0000"/>
              </a:solidFill>
              <a:latin typeface="Times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608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4475" y="1828800"/>
            <a:ext cx="4784725" cy="371951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6083" name="TextBox 2"/>
          <p:cNvSpPr txBox="1"/>
          <p:nvPr/>
        </p:nvSpPr>
        <p:spPr>
          <a:xfrm>
            <a:off x="4763" y="228600"/>
            <a:ext cx="9144000" cy="5842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algn="ctr">
              <a:spcBef>
                <a:spcPct val="0"/>
              </a:spcBef>
            </a:pPr>
            <a:r>
              <a:rPr lang="en-US" altLang="zh-CN" sz="3200" b="1" dirty="0">
                <a:latin typeface="Times" charset="0"/>
                <a:ea typeface="宋体" panose="02010600030101010101" pitchFamily="2" charset="-122"/>
              </a:rPr>
              <a:t>A detective story for understanding ATP synthesis</a:t>
            </a:r>
            <a:endParaRPr lang="en-US" altLang="zh-CN" sz="3200" b="1" dirty="0">
              <a:latin typeface="Times" charset="0"/>
              <a:ea typeface="宋体" panose="02010600030101010101" pitchFamily="2" charset="-122"/>
            </a:endParaRPr>
          </a:p>
        </p:txBody>
      </p:sp>
      <p:sp>
        <p:nvSpPr>
          <p:cNvPr id="46084" name="TextBox 3"/>
          <p:cNvSpPr txBox="1"/>
          <p:nvPr/>
        </p:nvSpPr>
        <p:spPr>
          <a:xfrm>
            <a:off x="5257800" y="1241425"/>
            <a:ext cx="3575050" cy="489426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>
              <a:spcBef>
                <a:spcPct val="0"/>
              </a:spcBef>
            </a:pPr>
            <a:r>
              <a:rPr lang="en-US" altLang="zh-CN" dirty="0">
                <a:latin typeface="Times" charset="0"/>
                <a:ea typeface="宋体" panose="02010600030101010101" pitchFamily="2" charset="-122"/>
              </a:rPr>
              <a:t>What makes ATP?</a:t>
            </a:r>
            <a:endParaRPr lang="en-US" altLang="zh-CN" dirty="0">
              <a:latin typeface="Times" charset="0"/>
              <a:ea typeface="宋体" panose="02010600030101010101" pitchFamily="2" charset="-122"/>
            </a:endParaRPr>
          </a:p>
          <a:p>
            <a:pPr marL="0" lvl="0" indent="0">
              <a:spcBef>
                <a:spcPct val="0"/>
              </a:spcBef>
            </a:pPr>
            <a:r>
              <a:rPr lang="en-US" altLang="zh-CN" dirty="0">
                <a:latin typeface="Times" charset="0"/>
                <a:ea typeface="宋体" panose="02010600030101010101" pitchFamily="2" charset="-122"/>
              </a:rPr>
              <a:t>  </a:t>
            </a:r>
            <a:r>
              <a:rPr lang="en-US" altLang="zh-CN" dirty="0">
                <a:solidFill>
                  <a:srgbClr val="FF0000"/>
                </a:solidFill>
                <a:latin typeface="Times" charset="0"/>
                <a:ea typeface="宋体" panose="02010600030101010101" pitchFamily="2" charset="-122"/>
              </a:rPr>
              <a:t>The proton gradient</a:t>
            </a:r>
            <a:endParaRPr lang="en-US" altLang="zh-CN" dirty="0">
              <a:solidFill>
                <a:srgbClr val="FF0000"/>
              </a:solidFill>
              <a:latin typeface="Times" charset="0"/>
              <a:ea typeface="宋体" panose="02010600030101010101" pitchFamily="2" charset="-122"/>
            </a:endParaRPr>
          </a:p>
          <a:p>
            <a:pPr marL="0" lvl="0" indent="0">
              <a:spcBef>
                <a:spcPct val="0"/>
              </a:spcBef>
            </a:pPr>
            <a:r>
              <a:rPr lang="en-US" altLang="zh-CN" dirty="0">
                <a:latin typeface="Times" charset="0"/>
                <a:ea typeface="宋体" panose="02010600030101010101" pitchFamily="2" charset="-122"/>
              </a:rPr>
              <a:t>Who makes ATP?</a:t>
            </a:r>
            <a:endParaRPr lang="en-US" altLang="zh-CN" dirty="0">
              <a:latin typeface="Times" charset="0"/>
              <a:ea typeface="宋体" panose="02010600030101010101" pitchFamily="2" charset="-122"/>
            </a:endParaRPr>
          </a:p>
          <a:p>
            <a:pPr marL="0" lvl="0" indent="0">
              <a:spcBef>
                <a:spcPct val="0"/>
              </a:spcBef>
            </a:pPr>
            <a:endParaRPr lang="en-US" altLang="zh-CN" dirty="0">
              <a:latin typeface="Times" charset="0"/>
              <a:ea typeface="宋体" panose="02010600030101010101" pitchFamily="2" charset="-122"/>
            </a:endParaRPr>
          </a:p>
          <a:p>
            <a:pPr marL="0" lvl="0" indent="0">
              <a:spcBef>
                <a:spcPct val="0"/>
              </a:spcBef>
            </a:pPr>
            <a:r>
              <a:rPr lang="en-US" altLang="zh-CN" dirty="0">
                <a:solidFill>
                  <a:srgbClr val="BFBFBF"/>
                </a:solidFill>
                <a:latin typeface="Times" charset="0"/>
                <a:ea typeface="宋体" panose="02010600030101010101" pitchFamily="2" charset="-122"/>
              </a:rPr>
              <a:t>An unusual problem</a:t>
            </a:r>
            <a:endParaRPr lang="en-US" altLang="zh-CN" dirty="0">
              <a:solidFill>
                <a:srgbClr val="BFBFBF"/>
              </a:solidFill>
              <a:latin typeface="Times" charset="0"/>
              <a:ea typeface="宋体" panose="02010600030101010101" pitchFamily="2" charset="-122"/>
            </a:endParaRPr>
          </a:p>
          <a:p>
            <a:pPr marL="0" lvl="0" indent="0">
              <a:spcBef>
                <a:spcPct val="0"/>
              </a:spcBef>
            </a:pPr>
            <a:endParaRPr lang="en-US" altLang="zh-CN" dirty="0">
              <a:solidFill>
                <a:srgbClr val="BFBFBF"/>
              </a:solidFill>
              <a:latin typeface="Times" charset="0"/>
              <a:ea typeface="宋体" panose="02010600030101010101" pitchFamily="2" charset="-122"/>
            </a:endParaRPr>
          </a:p>
          <a:p>
            <a:pPr marL="0" lvl="0" indent="0">
              <a:spcBef>
                <a:spcPct val="0"/>
              </a:spcBef>
            </a:pPr>
            <a:r>
              <a:rPr lang="en-US" altLang="zh-CN" dirty="0">
                <a:solidFill>
                  <a:srgbClr val="BFBFBF"/>
                </a:solidFill>
                <a:latin typeface="Times" charset="0"/>
                <a:ea typeface="宋体" panose="02010600030101010101" pitchFamily="2" charset="-122"/>
              </a:rPr>
              <a:t>A solution</a:t>
            </a:r>
            <a:endParaRPr lang="en-US" altLang="zh-CN" dirty="0">
              <a:solidFill>
                <a:srgbClr val="BFBFBF"/>
              </a:solidFill>
              <a:latin typeface="Times" charset="0"/>
              <a:ea typeface="宋体" panose="02010600030101010101" pitchFamily="2" charset="-122"/>
            </a:endParaRPr>
          </a:p>
          <a:p>
            <a:pPr marL="0" lvl="0" indent="0">
              <a:spcBef>
                <a:spcPct val="0"/>
              </a:spcBef>
            </a:pPr>
            <a:endParaRPr lang="en-US" altLang="zh-CN" dirty="0">
              <a:solidFill>
                <a:srgbClr val="BFBFBF"/>
              </a:solidFill>
              <a:latin typeface="Times" charset="0"/>
              <a:ea typeface="宋体" panose="02010600030101010101" pitchFamily="2" charset="-122"/>
            </a:endParaRPr>
          </a:p>
          <a:p>
            <a:pPr marL="0" lvl="0" indent="0">
              <a:spcBef>
                <a:spcPct val="0"/>
              </a:spcBef>
            </a:pPr>
            <a:r>
              <a:rPr lang="en-US" altLang="zh-CN" dirty="0">
                <a:solidFill>
                  <a:srgbClr val="BFBFBF"/>
                </a:solidFill>
                <a:latin typeface="Times" charset="0"/>
                <a:ea typeface="宋体" panose="02010600030101010101" pitchFamily="2" charset="-122"/>
              </a:rPr>
              <a:t>Who provides the solution?</a:t>
            </a:r>
            <a:endParaRPr lang="en-US" altLang="zh-CN" dirty="0">
              <a:solidFill>
                <a:srgbClr val="BFBFBF"/>
              </a:solidFill>
              <a:latin typeface="Times" charset="0"/>
              <a:ea typeface="宋体" panose="02010600030101010101" pitchFamily="2" charset="-122"/>
            </a:endParaRPr>
          </a:p>
          <a:p>
            <a:pPr marL="0" lvl="0" indent="0">
              <a:spcBef>
                <a:spcPct val="0"/>
              </a:spcBef>
            </a:pPr>
            <a:endParaRPr lang="en-US" altLang="zh-CN" dirty="0">
              <a:solidFill>
                <a:srgbClr val="BFBFBF"/>
              </a:solidFill>
              <a:latin typeface="Times" charset="0"/>
              <a:ea typeface="宋体" panose="02010600030101010101" pitchFamily="2" charset="-122"/>
            </a:endParaRPr>
          </a:p>
          <a:p>
            <a:pPr marL="0" lvl="0" indent="0">
              <a:spcBef>
                <a:spcPct val="0"/>
              </a:spcBef>
            </a:pPr>
            <a:r>
              <a:rPr lang="en-US" altLang="zh-CN" dirty="0">
                <a:solidFill>
                  <a:srgbClr val="BFBFBF"/>
                </a:solidFill>
                <a:latin typeface="Times" charset="0"/>
                <a:ea typeface="宋体" panose="02010600030101010101" pitchFamily="2" charset="-122"/>
              </a:rPr>
              <a:t>The final link</a:t>
            </a:r>
            <a:endParaRPr lang="en-US" altLang="zh-CN" dirty="0">
              <a:solidFill>
                <a:srgbClr val="BFBFBF"/>
              </a:solidFill>
              <a:latin typeface="Times" charset="0"/>
              <a:ea typeface="宋体" panose="02010600030101010101" pitchFamily="2" charset="-122"/>
            </a:endParaRPr>
          </a:p>
          <a:p>
            <a:pPr marL="0" lvl="0" indent="0">
              <a:spcBef>
                <a:spcPct val="0"/>
              </a:spcBef>
            </a:pPr>
            <a:endParaRPr lang="en-US" altLang="zh-CN" dirty="0">
              <a:solidFill>
                <a:srgbClr val="BFBFBF"/>
              </a:solidFill>
              <a:latin typeface="Times" charset="0"/>
              <a:ea typeface="宋体" panose="02010600030101010101" pitchFamily="2" charset="-122"/>
            </a:endParaRPr>
          </a:p>
          <a:p>
            <a:pPr marL="0" lvl="0" indent="0">
              <a:spcBef>
                <a:spcPct val="0"/>
              </a:spcBef>
            </a:pPr>
            <a:r>
              <a:rPr lang="en-US" altLang="zh-CN" dirty="0">
                <a:solidFill>
                  <a:srgbClr val="BFBFBF"/>
                </a:solidFill>
                <a:latin typeface="Times" charset="0"/>
                <a:ea typeface="宋体" panose="02010600030101010101" pitchFamily="2" charset="-122"/>
              </a:rPr>
              <a:t>The missing puzzle</a:t>
            </a:r>
            <a:endParaRPr lang="en-US" altLang="zh-CN" dirty="0">
              <a:solidFill>
                <a:srgbClr val="BFBFBF"/>
              </a:solidFill>
              <a:latin typeface="Times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7106" name="Picture 2" descr="figure_19_25a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4525" y="1855788"/>
            <a:ext cx="4240213" cy="457676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7107" name="Picture 2" descr="figure_19_25c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4738" y="1600200"/>
            <a:ext cx="3268662" cy="46037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7108" name="TextBox 3"/>
          <p:cNvSpPr txBox="1"/>
          <p:nvPr/>
        </p:nvSpPr>
        <p:spPr>
          <a:xfrm>
            <a:off x="4763" y="228600"/>
            <a:ext cx="9144000" cy="5842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algn="ctr">
              <a:spcBef>
                <a:spcPct val="0"/>
              </a:spcBef>
            </a:pPr>
            <a:r>
              <a:rPr lang="en-US" altLang="zh-CN" sz="3200" b="1" dirty="0">
                <a:latin typeface="Times" charset="0"/>
                <a:ea typeface="宋体" panose="02010600030101010101" pitchFamily="2" charset="-122"/>
              </a:rPr>
              <a:t>The structure of the ATP synthase: F</a:t>
            </a:r>
            <a:r>
              <a:rPr lang="en-US" altLang="zh-CN" sz="3200" b="1" baseline="-25000" dirty="0">
                <a:latin typeface="Times" charset="0"/>
                <a:ea typeface="宋体" panose="02010600030101010101" pitchFamily="2" charset="-122"/>
              </a:rPr>
              <a:t>0</a:t>
            </a:r>
            <a:r>
              <a:rPr lang="en-US" altLang="zh-CN" sz="3200" b="1" dirty="0">
                <a:latin typeface="Times" charset="0"/>
                <a:ea typeface="宋体" panose="02010600030101010101" pitchFamily="2" charset="-122"/>
              </a:rPr>
              <a:t> and F</a:t>
            </a:r>
            <a:r>
              <a:rPr lang="en-US" altLang="zh-CN" sz="3200" b="1" baseline="-25000" dirty="0">
                <a:latin typeface="Times" charset="0"/>
                <a:ea typeface="宋体" panose="02010600030101010101" pitchFamily="2" charset="-122"/>
              </a:rPr>
              <a:t>1</a:t>
            </a:r>
            <a:endParaRPr lang="en-US" altLang="zh-CN" sz="3200" b="1" baseline="-25000" dirty="0">
              <a:latin typeface="Times" charset="0"/>
              <a:ea typeface="宋体" panose="02010600030101010101" pitchFamily="2" charset="-122"/>
            </a:endParaRPr>
          </a:p>
        </p:txBody>
      </p:sp>
      <p:sp>
        <p:nvSpPr>
          <p:cNvPr id="2" name="Oval 1"/>
          <p:cNvSpPr/>
          <p:nvPr/>
        </p:nvSpPr>
        <p:spPr>
          <a:xfrm>
            <a:off x="2057400" y="2133600"/>
            <a:ext cx="1524000" cy="2286000"/>
          </a:xfrm>
          <a:prstGeom prst="ellipse">
            <a:avLst/>
          </a:prstGeom>
          <a:solidFill>
            <a:srgbClr val="FF0000">
              <a:alpha val="30196"/>
            </a:srgbClr>
          </a:solidFill>
          <a:ln w="9525" cap="flat" cmpd="sng">
            <a:solidFill>
              <a:srgbClr val="FF0000"/>
            </a:solidFill>
            <a:prstDash val="solid"/>
            <a:headEnd type="none" w="med" len="med"/>
            <a:tailEnd type="none" w="med" len="med"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>
              <a:spcBef>
                <a:spcPct val="0"/>
              </a:spcBef>
            </a:pPr>
            <a:endParaRPr lang="zh-CN" altLang="zh-CN" dirty="0">
              <a:latin typeface="Times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9154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9138" y="1431925"/>
            <a:ext cx="7705725" cy="47402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9155" name="TextBox 2"/>
          <p:cNvSpPr txBox="1"/>
          <p:nvPr/>
        </p:nvSpPr>
        <p:spPr>
          <a:xfrm>
            <a:off x="4763" y="228600"/>
            <a:ext cx="9144000" cy="10779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algn="ctr">
              <a:spcBef>
                <a:spcPct val="0"/>
              </a:spcBef>
            </a:pPr>
            <a:r>
              <a:rPr lang="en-US" altLang="zh-CN" sz="3200" b="1" dirty="0">
                <a:latin typeface="Times" charset="0"/>
                <a:ea typeface="宋体" panose="02010600030101010101" pitchFamily="2" charset="-122"/>
              </a:rPr>
              <a:t>F</a:t>
            </a:r>
            <a:r>
              <a:rPr lang="en-US" altLang="zh-CN" sz="3200" b="1" baseline="-25000" dirty="0">
                <a:latin typeface="Times" charset="0"/>
                <a:ea typeface="宋体" panose="02010600030101010101" pitchFamily="2" charset="-122"/>
              </a:rPr>
              <a:t>1 </a:t>
            </a:r>
            <a:r>
              <a:rPr lang="en-US" altLang="zh-CN" sz="3200" b="1" dirty="0">
                <a:latin typeface="Times" charset="0"/>
                <a:ea typeface="宋体" panose="02010600030101010101" pitchFamily="2" charset="-122"/>
              </a:rPr>
              <a:t>fragment of ATP synthase could mediate ATP hydrolysis (F</a:t>
            </a:r>
            <a:r>
              <a:rPr lang="en-US" altLang="zh-CN" sz="3200" b="1" baseline="-25000" dirty="0">
                <a:latin typeface="Times" charset="0"/>
                <a:ea typeface="宋体" panose="02010600030101010101" pitchFamily="2" charset="-122"/>
              </a:rPr>
              <a:t>1 </a:t>
            </a:r>
            <a:r>
              <a:rPr lang="en-US" altLang="zh-CN" sz="3200" b="1" dirty="0">
                <a:latin typeface="Times" charset="0"/>
                <a:ea typeface="宋体" panose="02010600030101010101" pitchFamily="2" charset="-122"/>
              </a:rPr>
              <a:t>ATPase): </a:t>
            </a:r>
            <a:r>
              <a:rPr lang="el-GR" altLang="zh-CN" sz="3200" b="1" dirty="0">
                <a:latin typeface="Times" charset="0"/>
              </a:rPr>
              <a:t>α</a:t>
            </a:r>
            <a:r>
              <a:rPr lang="en-US" altLang="zh-CN" sz="3200" b="1" baseline="-25000" dirty="0">
                <a:latin typeface="Times" charset="0"/>
                <a:ea typeface="宋体" panose="02010600030101010101" pitchFamily="2" charset="-122"/>
              </a:rPr>
              <a:t>3</a:t>
            </a:r>
            <a:r>
              <a:rPr lang="el-GR" altLang="zh-CN" sz="3200" b="1" dirty="0">
                <a:latin typeface="Times" charset="0"/>
              </a:rPr>
              <a:t>β</a:t>
            </a:r>
            <a:r>
              <a:rPr lang="en-US" altLang="zh-CN" sz="3200" b="1" baseline="-25000" dirty="0">
                <a:latin typeface="Times" charset="0"/>
                <a:ea typeface="宋体" panose="02010600030101010101" pitchFamily="2" charset="-122"/>
              </a:rPr>
              <a:t>3</a:t>
            </a:r>
            <a:r>
              <a:rPr lang="en-US" altLang="zh-CN" sz="3200" b="1" dirty="0">
                <a:latin typeface="Times" charset="0"/>
                <a:ea typeface="宋体" panose="02010600030101010101" pitchFamily="2" charset="-122"/>
              </a:rPr>
              <a:t> + </a:t>
            </a:r>
            <a:r>
              <a:rPr lang="el-GR" altLang="zh-CN" sz="3200" b="1" dirty="0">
                <a:latin typeface="Times" charset="0"/>
              </a:rPr>
              <a:t>γε</a:t>
            </a:r>
            <a:r>
              <a:rPr lang="en-US" altLang="zh-CN" sz="3200" b="1" dirty="0">
                <a:latin typeface="Times" charset="0"/>
                <a:ea typeface="宋体" panose="02010600030101010101" pitchFamily="2" charset="-122"/>
              </a:rPr>
              <a:t> + </a:t>
            </a:r>
            <a:r>
              <a:rPr lang="el-GR" altLang="zh-CN" sz="3200" b="1" dirty="0">
                <a:latin typeface="Times" charset="0"/>
              </a:rPr>
              <a:t>δ</a:t>
            </a:r>
            <a:r>
              <a:rPr lang="en-US" altLang="zh-CN" sz="3200" b="1" dirty="0">
                <a:latin typeface="Times" charset="0"/>
                <a:ea typeface="宋体" panose="02010600030101010101" pitchFamily="2" charset="-122"/>
              </a:rPr>
              <a:t> subunits</a:t>
            </a:r>
            <a:endParaRPr lang="en-US" altLang="zh-CN" sz="3200" b="1" baseline="-25000" dirty="0">
              <a:latin typeface="Times" charset="0"/>
              <a:ea typeface="宋体" panose="02010600030101010101" pitchFamily="2" charset="-122"/>
            </a:endParaRPr>
          </a:p>
        </p:txBody>
      </p:sp>
      <p:sp>
        <p:nvSpPr>
          <p:cNvPr id="49156" name="TextBox 3"/>
          <p:cNvSpPr txBox="1"/>
          <p:nvPr/>
        </p:nvSpPr>
        <p:spPr>
          <a:xfrm>
            <a:off x="6781800" y="5722938"/>
            <a:ext cx="2168525" cy="461962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>
              <a:spcBef>
                <a:spcPct val="0"/>
              </a:spcBef>
            </a:pPr>
            <a:r>
              <a:rPr lang="el-GR" altLang="zh-CN" b="1" dirty="0">
                <a:latin typeface="Times" charset="0"/>
              </a:rPr>
              <a:t>γε</a:t>
            </a:r>
            <a:r>
              <a:rPr lang="en-US" altLang="zh-CN" b="1" dirty="0">
                <a:latin typeface="Times" charset="0"/>
                <a:ea typeface="宋体" panose="02010600030101010101" pitchFamily="2" charset="-122"/>
              </a:rPr>
              <a:t> central stalk</a:t>
            </a:r>
            <a:endParaRPr lang="en-US" altLang="zh-CN" dirty="0">
              <a:latin typeface="Times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0178" name="Picture 2" descr="figure_19_2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200" y="223838"/>
            <a:ext cx="3155950" cy="655796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0179" name="标题 1"/>
          <p:cNvSpPr txBox="1"/>
          <p:nvPr/>
        </p:nvSpPr>
        <p:spPr>
          <a:xfrm>
            <a:off x="2971800" y="304800"/>
            <a:ext cx="6172200" cy="1462088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algn="ctr">
              <a:spcBef>
                <a:spcPct val="0"/>
              </a:spcBef>
              <a:buNone/>
            </a:pPr>
            <a:r>
              <a:rPr lang="en-US" altLang="zh-CN" sz="3200" b="1" dirty="0">
                <a:latin typeface="Times" charset="0"/>
                <a:ea typeface="宋体" panose="02010600030101010101" pitchFamily="2" charset="-122"/>
              </a:rPr>
              <a:t>ATP synthesis in F</a:t>
            </a:r>
            <a:r>
              <a:rPr lang="en-US" altLang="zh-CN" sz="3200" b="1" baseline="-25000" dirty="0">
                <a:latin typeface="Times" charset="0"/>
                <a:ea typeface="宋体" panose="02010600030101010101" pitchFamily="2" charset="-122"/>
              </a:rPr>
              <a:t>1</a:t>
            </a:r>
            <a:r>
              <a:rPr lang="en-US" altLang="zh-CN" sz="3200" b="1" dirty="0">
                <a:latin typeface="Times" charset="0"/>
                <a:ea typeface="宋体" panose="02010600030101010101" pitchFamily="2" charset="-122"/>
              </a:rPr>
              <a:t>-ATPase does not need the input of energy!</a:t>
            </a:r>
            <a:br>
              <a:rPr lang="en-US" altLang="zh-CN" sz="3200" dirty="0">
                <a:solidFill>
                  <a:srgbClr val="00FFFF"/>
                </a:solidFill>
                <a:ea typeface="宋体" panose="02010600030101010101" pitchFamily="2" charset="-122"/>
              </a:rPr>
            </a:br>
            <a:endParaRPr lang="zh-CN" altLang="en-US" sz="2000" dirty="0">
              <a:solidFill>
                <a:schemeClr val="tx2"/>
              </a:solidFill>
              <a:ea typeface="宋体" panose="02010600030101010101" pitchFamily="2" charset="-122"/>
            </a:endParaRPr>
          </a:p>
        </p:txBody>
      </p:sp>
      <p:sp>
        <p:nvSpPr>
          <p:cNvPr id="50180" name="TextBox 1"/>
          <p:cNvSpPr txBox="1"/>
          <p:nvPr/>
        </p:nvSpPr>
        <p:spPr>
          <a:xfrm>
            <a:off x="3254375" y="2133600"/>
            <a:ext cx="5607050" cy="4524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342900" lvl="0" indent="-342900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altLang="zh-CN" baseline="30000" dirty="0">
                <a:latin typeface="Times" charset="0"/>
                <a:ea typeface="宋体" panose="02010600030101010101" pitchFamily="2" charset="-122"/>
              </a:rPr>
              <a:t>18</a:t>
            </a:r>
            <a:r>
              <a:rPr lang="en-US" altLang="zh-CN" dirty="0">
                <a:latin typeface="Times" charset="0"/>
                <a:ea typeface="宋体" panose="02010600030101010101" pitchFamily="2" charset="-122"/>
              </a:rPr>
              <a:t>O-Isotope exchange experiment: ATP is cleaved &amp; reformed repeatedly with a </a:t>
            </a:r>
            <a:r>
              <a:rPr lang="en-US" altLang="zh-CN" i="1" dirty="0">
                <a:latin typeface="Times" charset="0"/>
                <a:ea typeface="宋体" panose="02010600030101010101" pitchFamily="2" charset="-122"/>
              </a:rPr>
              <a:t>△G</a:t>
            </a:r>
            <a:r>
              <a:rPr lang="en-US" altLang="zh-CN" i="1" baseline="30000" dirty="0">
                <a:latin typeface="Times" charset="0"/>
                <a:ea typeface="宋体" panose="02010600030101010101" pitchFamily="2" charset="-122"/>
              </a:rPr>
              <a:t>’o</a:t>
            </a:r>
            <a:r>
              <a:rPr lang="en-US" altLang="zh-CN" dirty="0">
                <a:latin typeface="Times" charset="0"/>
                <a:ea typeface="宋体" panose="02010600030101010101" pitchFamily="2" charset="-122"/>
              </a:rPr>
              <a:t> close to zero (</a:t>
            </a:r>
            <a:r>
              <a:rPr lang="en-US" altLang="zh-CN" i="1" dirty="0">
                <a:latin typeface="Times" charset="0"/>
                <a:ea typeface="宋体" panose="02010600030101010101" pitchFamily="2" charset="-122"/>
              </a:rPr>
              <a:t>K’</a:t>
            </a:r>
            <a:r>
              <a:rPr lang="en-US" altLang="zh-CN" baseline="-25000" dirty="0">
                <a:latin typeface="Times" charset="0"/>
                <a:ea typeface="宋体" panose="02010600030101010101" pitchFamily="2" charset="-122"/>
              </a:rPr>
              <a:t>eq</a:t>
            </a:r>
            <a:r>
              <a:rPr lang="en-US" altLang="zh-CN" dirty="0">
                <a:latin typeface="Times" charset="0"/>
                <a:ea typeface="宋体" panose="02010600030101010101" pitchFamily="2" charset="-122"/>
              </a:rPr>
              <a:t> near 1);</a:t>
            </a:r>
            <a:endParaRPr lang="en-US" altLang="zh-CN" dirty="0">
              <a:latin typeface="Times" charset="0"/>
              <a:ea typeface="宋体" panose="02010600030101010101" pitchFamily="2" charset="-122"/>
            </a:endParaRPr>
          </a:p>
          <a:p>
            <a:pPr marL="342900" lvl="0" indent="-342900">
              <a:spcBef>
                <a:spcPct val="0"/>
              </a:spcBef>
              <a:buFont typeface="Wingdings" panose="05000000000000000000" pitchFamily="2" charset="2"/>
              <a:buChar char="Ø"/>
            </a:pPr>
            <a:endParaRPr lang="en-US" altLang="zh-CN" dirty="0">
              <a:latin typeface="Times" charset="0"/>
              <a:ea typeface="宋体" panose="02010600030101010101" pitchFamily="2" charset="-122"/>
            </a:endParaRPr>
          </a:p>
          <a:p>
            <a:pPr marL="342900" lvl="0" indent="-342900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altLang="zh-CN" dirty="0">
                <a:latin typeface="Times" charset="0"/>
                <a:ea typeface="宋体" panose="02010600030101010101" pitchFamily="2" charset="-122"/>
              </a:rPr>
              <a:t>ATP binds far more tightly than ADP ( with an </a:t>
            </a:r>
            <a:r>
              <a:rPr lang="en-US" altLang="zh-CN" i="1" dirty="0">
                <a:latin typeface="Times" charset="0"/>
                <a:ea typeface="宋体" panose="02010600030101010101" pitchFamily="2" charset="-122"/>
              </a:rPr>
              <a:t>K</a:t>
            </a:r>
            <a:r>
              <a:rPr lang="en-US" altLang="zh-CN" baseline="-25000" dirty="0">
                <a:latin typeface="Times" charset="0"/>
                <a:ea typeface="宋体" panose="02010600030101010101" pitchFamily="2" charset="-122"/>
              </a:rPr>
              <a:t>d</a:t>
            </a:r>
            <a:r>
              <a:rPr lang="en-US" altLang="zh-CN" dirty="0">
                <a:latin typeface="Times" charset="0"/>
                <a:ea typeface="宋体" panose="02010600030101010101" pitchFamily="2" charset="-122"/>
              </a:rPr>
              <a:t> ~10</a:t>
            </a:r>
            <a:r>
              <a:rPr lang="en-US" altLang="zh-CN" baseline="30000" dirty="0">
                <a:latin typeface="Times" charset="0"/>
                <a:ea typeface="宋体" panose="02010600030101010101" pitchFamily="2" charset="-122"/>
              </a:rPr>
              <a:t>6</a:t>
            </a:r>
            <a:r>
              <a:rPr lang="en-US" altLang="zh-CN" dirty="0">
                <a:latin typeface="Times" charset="0"/>
                <a:ea typeface="宋体" panose="02010600030101010101" pitchFamily="2" charset="-122"/>
              </a:rPr>
              <a:t> fold different), thus releasing enough binding energy to counterbalance the cost of making ATP.</a:t>
            </a:r>
            <a:endParaRPr lang="en-US" altLang="zh-CN" dirty="0">
              <a:latin typeface="Times" charset="0"/>
              <a:ea typeface="宋体" panose="02010600030101010101" pitchFamily="2" charset="-122"/>
            </a:endParaRPr>
          </a:p>
          <a:p>
            <a:pPr marL="342900" lvl="0" indent="-342900">
              <a:spcBef>
                <a:spcPct val="0"/>
              </a:spcBef>
              <a:buFont typeface="Wingdings" panose="05000000000000000000" pitchFamily="2" charset="2"/>
              <a:buChar char="Ø"/>
            </a:pPr>
            <a:endParaRPr lang="en-US" altLang="zh-CN" dirty="0">
              <a:latin typeface="Times" charset="0"/>
              <a:ea typeface="宋体" panose="02010600030101010101" pitchFamily="2" charset="-122"/>
            </a:endParaRPr>
          </a:p>
          <a:p>
            <a:pPr marL="342900" lvl="0" indent="-342900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rgbClr val="FF0000"/>
                </a:solidFill>
                <a:latin typeface="Times" charset="0"/>
                <a:ea typeface="宋体" panose="02010600030101010101" pitchFamily="2" charset="-122"/>
              </a:rPr>
              <a:t>How to release ATP from the enzyme?</a:t>
            </a:r>
            <a:br>
              <a:rPr lang="en-US" altLang="zh-CN" dirty="0">
                <a:latin typeface="Times" charset="0"/>
                <a:ea typeface="宋体" panose="02010600030101010101" pitchFamily="2" charset="-122"/>
              </a:rPr>
            </a:br>
            <a:endParaRPr lang="zh-CN" altLang="en-US" dirty="0">
              <a:latin typeface="Times" charset="0"/>
              <a:ea typeface="宋体" panose="02010600030101010101" pitchFamily="2" charset="-122"/>
            </a:endParaRPr>
          </a:p>
          <a:p>
            <a:pPr marL="342900" lvl="0" indent="-342900">
              <a:spcBef>
                <a:spcPct val="0"/>
              </a:spcBef>
              <a:buNone/>
            </a:pPr>
            <a:endParaRPr lang="en-US" altLang="zh-CN" dirty="0">
              <a:latin typeface="Times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2226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4475" y="1828800"/>
            <a:ext cx="4784725" cy="371951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2227" name="TextBox 2"/>
          <p:cNvSpPr txBox="1"/>
          <p:nvPr/>
        </p:nvSpPr>
        <p:spPr>
          <a:xfrm>
            <a:off x="4763" y="228600"/>
            <a:ext cx="9144000" cy="5842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algn="ctr">
              <a:spcBef>
                <a:spcPct val="0"/>
              </a:spcBef>
            </a:pPr>
            <a:r>
              <a:rPr lang="en-US" altLang="zh-CN" sz="3200" b="1" dirty="0">
                <a:latin typeface="Times" charset="0"/>
                <a:ea typeface="宋体" panose="02010600030101010101" pitchFamily="2" charset="-122"/>
              </a:rPr>
              <a:t>A detective story for understanding ATP synthesis</a:t>
            </a:r>
            <a:endParaRPr lang="en-US" altLang="zh-CN" sz="3200" b="1" dirty="0">
              <a:latin typeface="Times" charset="0"/>
              <a:ea typeface="宋体" panose="02010600030101010101" pitchFamily="2" charset="-122"/>
            </a:endParaRPr>
          </a:p>
        </p:txBody>
      </p:sp>
      <p:sp>
        <p:nvSpPr>
          <p:cNvPr id="52228" name="TextBox 3"/>
          <p:cNvSpPr txBox="1"/>
          <p:nvPr/>
        </p:nvSpPr>
        <p:spPr>
          <a:xfrm>
            <a:off x="5257800" y="1241425"/>
            <a:ext cx="3575050" cy="489426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>
              <a:spcBef>
                <a:spcPct val="0"/>
              </a:spcBef>
            </a:pPr>
            <a:r>
              <a:rPr lang="en-US" altLang="zh-CN" dirty="0">
                <a:latin typeface="Times" charset="0"/>
                <a:ea typeface="宋体" panose="02010600030101010101" pitchFamily="2" charset="-122"/>
              </a:rPr>
              <a:t>What makes ATP?</a:t>
            </a:r>
            <a:endParaRPr lang="en-US" altLang="zh-CN" dirty="0">
              <a:latin typeface="Times" charset="0"/>
              <a:ea typeface="宋体" panose="02010600030101010101" pitchFamily="2" charset="-122"/>
            </a:endParaRPr>
          </a:p>
          <a:p>
            <a:pPr marL="0" lvl="0" indent="0">
              <a:spcBef>
                <a:spcPct val="0"/>
              </a:spcBef>
            </a:pPr>
            <a:r>
              <a:rPr lang="en-US" altLang="zh-CN" dirty="0">
                <a:latin typeface="Times" charset="0"/>
                <a:ea typeface="宋体" panose="02010600030101010101" pitchFamily="2" charset="-122"/>
              </a:rPr>
              <a:t>  </a:t>
            </a:r>
            <a:r>
              <a:rPr lang="en-US" altLang="zh-CN" dirty="0">
                <a:solidFill>
                  <a:srgbClr val="FF0000"/>
                </a:solidFill>
                <a:latin typeface="Times" charset="0"/>
                <a:ea typeface="宋体" panose="02010600030101010101" pitchFamily="2" charset="-122"/>
              </a:rPr>
              <a:t>The proton gradient</a:t>
            </a:r>
            <a:endParaRPr lang="en-US" altLang="zh-CN" dirty="0">
              <a:solidFill>
                <a:srgbClr val="FF0000"/>
              </a:solidFill>
              <a:latin typeface="Times" charset="0"/>
              <a:ea typeface="宋体" panose="02010600030101010101" pitchFamily="2" charset="-122"/>
            </a:endParaRPr>
          </a:p>
          <a:p>
            <a:pPr marL="0" lvl="0" indent="0">
              <a:spcBef>
                <a:spcPct val="0"/>
              </a:spcBef>
            </a:pPr>
            <a:r>
              <a:rPr lang="en-US" altLang="zh-CN" dirty="0">
                <a:latin typeface="Times" charset="0"/>
                <a:ea typeface="宋体" panose="02010600030101010101" pitchFamily="2" charset="-122"/>
              </a:rPr>
              <a:t>Who makes ATP?</a:t>
            </a:r>
            <a:endParaRPr lang="en-US" altLang="zh-CN" dirty="0">
              <a:latin typeface="Times" charset="0"/>
              <a:ea typeface="宋体" panose="02010600030101010101" pitchFamily="2" charset="-122"/>
            </a:endParaRPr>
          </a:p>
          <a:p>
            <a:pPr marL="0" lvl="0" indent="0">
              <a:spcBef>
                <a:spcPct val="0"/>
              </a:spcBef>
            </a:pPr>
            <a:r>
              <a:rPr lang="en-US" altLang="zh-CN" dirty="0">
                <a:latin typeface="Times" charset="0"/>
                <a:ea typeface="宋体" panose="02010600030101010101" pitchFamily="2" charset="-122"/>
              </a:rPr>
              <a:t>  </a:t>
            </a:r>
            <a:r>
              <a:rPr lang="en-US" altLang="zh-CN" dirty="0">
                <a:solidFill>
                  <a:srgbClr val="FF0000"/>
                </a:solidFill>
                <a:latin typeface="Times" charset="0"/>
                <a:ea typeface="宋体" panose="02010600030101010101" pitchFamily="2" charset="-122"/>
              </a:rPr>
              <a:t>The F</a:t>
            </a:r>
            <a:r>
              <a:rPr lang="en-US" altLang="zh-CN" baseline="-25000" dirty="0">
                <a:solidFill>
                  <a:srgbClr val="FF0000"/>
                </a:solidFill>
                <a:latin typeface="Times" charset="0"/>
                <a:ea typeface="宋体" panose="02010600030101010101" pitchFamily="2" charset="-122"/>
              </a:rPr>
              <a:t>1</a:t>
            </a:r>
            <a:r>
              <a:rPr lang="en-US" altLang="zh-CN" dirty="0">
                <a:solidFill>
                  <a:srgbClr val="FF0000"/>
                </a:solidFill>
                <a:latin typeface="Times" charset="0"/>
                <a:ea typeface="宋体" panose="02010600030101010101" pitchFamily="2" charset="-122"/>
              </a:rPr>
              <a:t> ATPase/synthase</a:t>
            </a:r>
            <a:endParaRPr lang="en-US" altLang="zh-CN" dirty="0">
              <a:latin typeface="Times" charset="0"/>
              <a:ea typeface="宋体" panose="02010600030101010101" pitchFamily="2" charset="-122"/>
            </a:endParaRPr>
          </a:p>
          <a:p>
            <a:pPr marL="0" lvl="0" indent="0">
              <a:spcBef>
                <a:spcPct val="0"/>
              </a:spcBef>
            </a:pPr>
            <a:r>
              <a:rPr lang="en-US" altLang="zh-CN" dirty="0">
                <a:latin typeface="Times" charset="0"/>
                <a:ea typeface="宋体" panose="02010600030101010101" pitchFamily="2" charset="-122"/>
              </a:rPr>
              <a:t>An unusual problem</a:t>
            </a:r>
            <a:endParaRPr lang="en-US" altLang="zh-CN" dirty="0">
              <a:latin typeface="Times" charset="0"/>
              <a:ea typeface="宋体" panose="02010600030101010101" pitchFamily="2" charset="-122"/>
            </a:endParaRPr>
          </a:p>
          <a:p>
            <a:pPr marL="0" lvl="0" indent="0">
              <a:spcBef>
                <a:spcPct val="0"/>
              </a:spcBef>
            </a:pPr>
            <a:endParaRPr lang="en-US" altLang="zh-CN" dirty="0">
              <a:solidFill>
                <a:srgbClr val="BFBFBF"/>
              </a:solidFill>
              <a:latin typeface="Times" charset="0"/>
              <a:ea typeface="宋体" panose="02010600030101010101" pitchFamily="2" charset="-122"/>
            </a:endParaRPr>
          </a:p>
          <a:p>
            <a:pPr marL="0" lvl="0" indent="0">
              <a:spcBef>
                <a:spcPct val="0"/>
              </a:spcBef>
            </a:pPr>
            <a:r>
              <a:rPr lang="en-US" altLang="zh-CN" dirty="0">
                <a:solidFill>
                  <a:srgbClr val="BFBFBF"/>
                </a:solidFill>
                <a:latin typeface="Times" charset="0"/>
                <a:ea typeface="宋体" panose="02010600030101010101" pitchFamily="2" charset="-122"/>
              </a:rPr>
              <a:t>A solution</a:t>
            </a:r>
            <a:endParaRPr lang="en-US" altLang="zh-CN" dirty="0">
              <a:solidFill>
                <a:srgbClr val="BFBFBF"/>
              </a:solidFill>
              <a:latin typeface="Times" charset="0"/>
              <a:ea typeface="宋体" panose="02010600030101010101" pitchFamily="2" charset="-122"/>
            </a:endParaRPr>
          </a:p>
          <a:p>
            <a:pPr marL="0" lvl="0" indent="0">
              <a:spcBef>
                <a:spcPct val="0"/>
              </a:spcBef>
            </a:pPr>
            <a:endParaRPr lang="en-US" altLang="zh-CN" dirty="0">
              <a:solidFill>
                <a:srgbClr val="BFBFBF"/>
              </a:solidFill>
              <a:latin typeface="Times" charset="0"/>
              <a:ea typeface="宋体" panose="02010600030101010101" pitchFamily="2" charset="-122"/>
            </a:endParaRPr>
          </a:p>
          <a:p>
            <a:pPr marL="0" lvl="0" indent="0">
              <a:spcBef>
                <a:spcPct val="0"/>
              </a:spcBef>
            </a:pPr>
            <a:r>
              <a:rPr lang="en-US" altLang="zh-CN" dirty="0">
                <a:solidFill>
                  <a:srgbClr val="BFBFBF"/>
                </a:solidFill>
                <a:latin typeface="Times" charset="0"/>
                <a:ea typeface="宋体" panose="02010600030101010101" pitchFamily="2" charset="-122"/>
              </a:rPr>
              <a:t>Who provides the solution?</a:t>
            </a:r>
            <a:endParaRPr lang="en-US" altLang="zh-CN" dirty="0">
              <a:solidFill>
                <a:srgbClr val="BFBFBF"/>
              </a:solidFill>
              <a:latin typeface="Times" charset="0"/>
              <a:ea typeface="宋体" panose="02010600030101010101" pitchFamily="2" charset="-122"/>
            </a:endParaRPr>
          </a:p>
          <a:p>
            <a:pPr marL="0" lvl="0" indent="0">
              <a:spcBef>
                <a:spcPct val="0"/>
              </a:spcBef>
            </a:pPr>
            <a:endParaRPr lang="en-US" altLang="zh-CN" dirty="0">
              <a:solidFill>
                <a:srgbClr val="BFBFBF"/>
              </a:solidFill>
              <a:latin typeface="Times" charset="0"/>
              <a:ea typeface="宋体" panose="02010600030101010101" pitchFamily="2" charset="-122"/>
            </a:endParaRPr>
          </a:p>
          <a:p>
            <a:pPr marL="0" lvl="0" indent="0">
              <a:spcBef>
                <a:spcPct val="0"/>
              </a:spcBef>
            </a:pPr>
            <a:r>
              <a:rPr lang="en-US" altLang="zh-CN" dirty="0">
                <a:solidFill>
                  <a:srgbClr val="BFBFBF"/>
                </a:solidFill>
                <a:latin typeface="Times" charset="0"/>
                <a:ea typeface="宋体" panose="02010600030101010101" pitchFamily="2" charset="-122"/>
              </a:rPr>
              <a:t>The final link</a:t>
            </a:r>
            <a:endParaRPr lang="en-US" altLang="zh-CN" dirty="0">
              <a:solidFill>
                <a:srgbClr val="BFBFBF"/>
              </a:solidFill>
              <a:latin typeface="Times" charset="0"/>
              <a:ea typeface="宋体" panose="02010600030101010101" pitchFamily="2" charset="-122"/>
            </a:endParaRPr>
          </a:p>
          <a:p>
            <a:pPr marL="0" lvl="0" indent="0">
              <a:spcBef>
                <a:spcPct val="0"/>
              </a:spcBef>
            </a:pPr>
            <a:endParaRPr lang="en-US" altLang="zh-CN" dirty="0">
              <a:solidFill>
                <a:srgbClr val="BFBFBF"/>
              </a:solidFill>
              <a:latin typeface="Times" charset="0"/>
              <a:ea typeface="宋体" panose="02010600030101010101" pitchFamily="2" charset="-122"/>
            </a:endParaRPr>
          </a:p>
          <a:p>
            <a:pPr marL="0" lvl="0" indent="0">
              <a:spcBef>
                <a:spcPct val="0"/>
              </a:spcBef>
            </a:pPr>
            <a:r>
              <a:rPr lang="en-US" altLang="zh-CN" dirty="0">
                <a:solidFill>
                  <a:srgbClr val="BFBFBF"/>
                </a:solidFill>
                <a:latin typeface="Times" charset="0"/>
                <a:ea typeface="宋体" panose="02010600030101010101" pitchFamily="2" charset="-122"/>
              </a:rPr>
              <a:t>The missing puzzle</a:t>
            </a:r>
            <a:endParaRPr lang="en-US" altLang="zh-CN" dirty="0">
              <a:solidFill>
                <a:srgbClr val="BFBFBF"/>
              </a:solidFill>
              <a:latin typeface="Times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146" name="Picture 2" descr="unnumbered_16_p63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46475" y="1247775"/>
            <a:ext cx="2173288" cy="305276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147" name="Picture 2" descr="figure_16_0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5788" y="188913"/>
            <a:ext cx="3443287" cy="655796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148" name="Rectangle 5"/>
          <p:cNvSpPr/>
          <p:nvPr/>
        </p:nvSpPr>
        <p:spPr>
          <a:xfrm>
            <a:off x="209550" y="4522788"/>
            <a:ext cx="4789488" cy="1944687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>
              <a:spcBef>
                <a:spcPct val="0"/>
              </a:spcBef>
              <a:buNone/>
            </a:pPr>
            <a:r>
              <a:rPr lang="zh-CN" altLang="zh-CN" b="1" i="1" dirty="0">
                <a:latin typeface="Times" charset="0"/>
                <a:ea typeface="宋体" panose="02010600030101010101" pitchFamily="2" charset="-122"/>
              </a:rPr>
              <a:t>The final common pathway involved in the oxidation of carbohydrates, fats, and proteins into CO</a:t>
            </a:r>
            <a:r>
              <a:rPr lang="zh-CN" altLang="zh-CN" b="1" i="1" baseline="-25000" dirty="0">
                <a:latin typeface="Times" charset="0"/>
                <a:ea typeface="宋体" panose="02010600030101010101" pitchFamily="2" charset="-122"/>
              </a:rPr>
              <a:t>2</a:t>
            </a:r>
            <a:r>
              <a:rPr lang="zh-CN" altLang="zh-CN" b="1" i="1" dirty="0">
                <a:latin typeface="Times" charset="0"/>
                <a:ea typeface="宋体" panose="02010600030101010101" pitchFamily="2" charset="-122"/>
              </a:rPr>
              <a:t> and H</a:t>
            </a:r>
            <a:r>
              <a:rPr lang="zh-CN" altLang="zh-CN" b="1" i="1" baseline="-25000" dirty="0">
                <a:latin typeface="Times" charset="0"/>
                <a:ea typeface="宋体" panose="02010600030101010101" pitchFamily="2" charset="-122"/>
              </a:rPr>
              <a:t>2</a:t>
            </a:r>
            <a:r>
              <a:rPr lang="zh-CN" altLang="zh-CN" b="1" i="1" dirty="0">
                <a:latin typeface="Times" charset="0"/>
                <a:ea typeface="宋体" panose="02010600030101010101" pitchFamily="2" charset="-122"/>
              </a:rPr>
              <a:t>O to generate ATP by linking with </a:t>
            </a:r>
            <a:r>
              <a:rPr lang="zh-CN" altLang="zh-CN" b="1" i="1" dirty="0">
                <a:solidFill>
                  <a:srgbClr val="FF0000"/>
                </a:solidFill>
                <a:latin typeface="Times" charset="0"/>
                <a:ea typeface="宋体" panose="02010600030101010101" pitchFamily="2" charset="-122"/>
              </a:rPr>
              <a:t>oxidative phosphorylation</a:t>
            </a:r>
            <a:r>
              <a:rPr lang="zh-CN" altLang="zh-CN" b="1" i="1" dirty="0">
                <a:latin typeface="Times" charset="0"/>
                <a:ea typeface="宋体" panose="02010600030101010101" pitchFamily="2" charset="-122"/>
              </a:rPr>
              <a:t>); </a:t>
            </a:r>
            <a:endParaRPr lang="en-US" altLang="zh-CN" b="1" i="1" dirty="0">
              <a:latin typeface="Times" charset="0"/>
              <a:ea typeface="宋体" panose="02010600030101010101" pitchFamily="2" charset="-122"/>
            </a:endParaRPr>
          </a:p>
        </p:txBody>
      </p:sp>
      <p:sp>
        <p:nvSpPr>
          <p:cNvPr id="6149" name="TextBox 6"/>
          <p:cNvSpPr txBox="1"/>
          <p:nvPr/>
        </p:nvSpPr>
        <p:spPr>
          <a:xfrm>
            <a:off x="287338" y="333375"/>
            <a:ext cx="4572000" cy="5842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algn="ctr">
              <a:spcBef>
                <a:spcPct val="0"/>
              </a:spcBef>
            </a:pPr>
            <a:r>
              <a:rPr lang="en-US" altLang="en-US" sz="3200" b="1" dirty="0">
                <a:latin typeface="Times" charset="0"/>
              </a:rPr>
              <a:t>The Citric Acid Cycle</a:t>
            </a:r>
            <a:endParaRPr lang="en-US" altLang="en-US" sz="3200" b="1" dirty="0">
              <a:latin typeface="Times" charset="0"/>
            </a:endParaRPr>
          </a:p>
        </p:txBody>
      </p:sp>
      <p:sp>
        <p:nvSpPr>
          <p:cNvPr id="6150" name="TextBox 7"/>
          <p:cNvSpPr txBox="1"/>
          <p:nvPr/>
        </p:nvSpPr>
        <p:spPr>
          <a:xfrm>
            <a:off x="104775" y="1700213"/>
            <a:ext cx="3419475" cy="206216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algn="ctr">
              <a:spcBef>
                <a:spcPct val="0"/>
              </a:spcBef>
            </a:pPr>
            <a:r>
              <a:rPr lang="en-US" altLang="en-US" sz="3200" dirty="0">
                <a:latin typeface="Times" charset="0"/>
              </a:rPr>
              <a:t>Also known as the </a:t>
            </a:r>
            <a:r>
              <a:rPr lang="en-US" altLang="en-US" sz="3200" b="1" dirty="0">
                <a:latin typeface="Times" charset="0"/>
              </a:rPr>
              <a:t>Tricarboxylic Acid Cycle</a:t>
            </a:r>
            <a:r>
              <a:rPr lang="en-US" altLang="en-US" sz="3200" dirty="0">
                <a:latin typeface="Times" charset="0"/>
              </a:rPr>
              <a:t> (TCA),</a:t>
            </a:r>
            <a:endParaRPr lang="en-US" altLang="en-US" sz="3200" dirty="0">
              <a:latin typeface="Times" charset="0"/>
            </a:endParaRPr>
          </a:p>
          <a:p>
            <a:pPr marL="0" lvl="0" indent="0" algn="ctr">
              <a:spcBef>
                <a:spcPct val="0"/>
              </a:spcBef>
            </a:pPr>
            <a:r>
              <a:rPr lang="en-US" altLang="en-US" sz="3200" dirty="0">
                <a:latin typeface="Times" charset="0"/>
              </a:rPr>
              <a:t>or the </a:t>
            </a:r>
            <a:r>
              <a:rPr lang="en-US" altLang="en-US" sz="3200" b="1" dirty="0">
                <a:latin typeface="Times" charset="0"/>
              </a:rPr>
              <a:t>Krebs Cycle </a:t>
            </a:r>
            <a:endParaRPr lang="en-US" altLang="en-US" sz="3200" b="1" dirty="0">
              <a:latin typeface="Times" charset="0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3250" name="Picture 2" descr="figure_19_25a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03788" y="1752600"/>
            <a:ext cx="4240212" cy="457676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3251" name="Picture 2" descr="figure_19_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63" y="1981200"/>
            <a:ext cx="4886325" cy="30527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3252" name="TextBox 4"/>
          <p:cNvSpPr txBox="1"/>
          <p:nvPr/>
        </p:nvSpPr>
        <p:spPr>
          <a:xfrm>
            <a:off x="4763" y="228600"/>
            <a:ext cx="9144000" cy="10779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algn="ctr">
              <a:spcBef>
                <a:spcPct val="0"/>
              </a:spcBef>
            </a:pPr>
            <a:r>
              <a:rPr lang="en-US" altLang="zh-CN" sz="3200" b="1" dirty="0">
                <a:latin typeface="Times" charset="0"/>
                <a:ea typeface="宋体" panose="02010600030101010101" pitchFamily="2" charset="-122"/>
              </a:rPr>
              <a:t>ATP release from the F</a:t>
            </a:r>
            <a:r>
              <a:rPr lang="en-US" altLang="zh-CN" sz="3200" b="1" baseline="-25000" dirty="0">
                <a:latin typeface="Times" charset="0"/>
                <a:ea typeface="宋体" panose="02010600030101010101" pitchFamily="2" charset="-122"/>
              </a:rPr>
              <a:t>1 </a:t>
            </a:r>
            <a:r>
              <a:rPr lang="en-US" altLang="zh-CN" sz="3200" b="1" dirty="0">
                <a:latin typeface="Times" charset="0"/>
                <a:ea typeface="宋体" panose="02010600030101010101" pitchFamily="2" charset="-122"/>
              </a:rPr>
              <a:t>ATPase requires additional energy input</a:t>
            </a:r>
            <a:endParaRPr lang="en-US" altLang="zh-CN" sz="3200" b="1" baseline="-25000" dirty="0">
              <a:latin typeface="Times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5298" name="Picture 2" descr="figure_19_25b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62425" y="1531938"/>
            <a:ext cx="4829175" cy="502126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5299" name="Picture 2" descr="unnumbered_19_p752b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3578225"/>
            <a:ext cx="3810000" cy="241458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5300" name="TextBox 3"/>
          <p:cNvSpPr txBox="1"/>
          <p:nvPr/>
        </p:nvSpPr>
        <p:spPr>
          <a:xfrm>
            <a:off x="4763" y="228600"/>
            <a:ext cx="9144000" cy="10779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algn="ctr">
              <a:spcBef>
                <a:spcPct val="0"/>
              </a:spcBef>
            </a:pPr>
            <a:r>
              <a:rPr lang="en-US" altLang="zh-CN" sz="3200" b="1" dirty="0">
                <a:latin typeface="Times" charset="0"/>
                <a:ea typeface="宋体" panose="02010600030101010101" pitchFamily="2" charset="-122"/>
              </a:rPr>
              <a:t>The </a:t>
            </a:r>
            <a:r>
              <a:rPr lang="el-GR" altLang="zh-CN" sz="3200" b="1" dirty="0">
                <a:latin typeface="Times" charset="0"/>
              </a:rPr>
              <a:t>β</a:t>
            </a:r>
            <a:r>
              <a:rPr lang="en-US" altLang="zh-CN" sz="3200" b="1" dirty="0">
                <a:latin typeface="Times" charset="0"/>
                <a:ea typeface="宋体" panose="02010600030101010101" pitchFamily="2" charset="-122"/>
              </a:rPr>
              <a:t> subunits could exist in three states:</a:t>
            </a:r>
            <a:r>
              <a:rPr lang="en-US" altLang="zh-CN" sz="3200" b="1" baseline="-25000" dirty="0">
                <a:latin typeface="Times" charset="0"/>
                <a:ea typeface="宋体" panose="02010600030101010101" pitchFamily="2" charset="-122"/>
              </a:rPr>
              <a:t> </a:t>
            </a:r>
            <a:r>
              <a:rPr lang="en-US" altLang="zh-CN" sz="3200" b="1" dirty="0">
                <a:latin typeface="Times" charset="0"/>
                <a:ea typeface="宋体" panose="02010600030101010101" pitchFamily="2" charset="-122"/>
              </a:rPr>
              <a:t>ATP-bound, ADP-bound, and empty</a:t>
            </a:r>
            <a:endParaRPr lang="en-US" altLang="zh-CN" sz="3200" b="1" dirty="0">
              <a:latin typeface="Times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7346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9138" y="1524000"/>
            <a:ext cx="7705725" cy="47402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7347" name="TextBox 2"/>
          <p:cNvSpPr txBox="1"/>
          <p:nvPr/>
        </p:nvSpPr>
        <p:spPr>
          <a:xfrm>
            <a:off x="4763" y="228600"/>
            <a:ext cx="9144000" cy="10779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algn="ctr">
              <a:spcBef>
                <a:spcPct val="0"/>
              </a:spcBef>
            </a:pPr>
            <a:r>
              <a:rPr lang="en-US" altLang="zh-CN" sz="3200" b="1" dirty="0">
                <a:latin typeface="Times" charset="0"/>
                <a:ea typeface="宋体" panose="02010600030101010101" pitchFamily="2" charset="-122"/>
              </a:rPr>
              <a:t>The </a:t>
            </a:r>
            <a:r>
              <a:rPr lang="el-GR" altLang="zh-CN" sz="3200" b="1" dirty="0">
                <a:latin typeface="Times" charset="0"/>
              </a:rPr>
              <a:t>γε</a:t>
            </a:r>
            <a:r>
              <a:rPr lang="en-US" altLang="zh-CN" sz="3200" b="1" dirty="0">
                <a:latin typeface="Times" charset="0"/>
                <a:ea typeface="宋体" panose="02010600030101010101" pitchFamily="2" charset="-122"/>
              </a:rPr>
              <a:t> “central stalk” determines conformation of the </a:t>
            </a:r>
            <a:r>
              <a:rPr lang="el-GR" altLang="zh-CN" sz="3200" b="1" dirty="0">
                <a:latin typeface="Times" charset="0"/>
              </a:rPr>
              <a:t>β</a:t>
            </a:r>
            <a:r>
              <a:rPr lang="en-US" altLang="zh-CN" sz="3200" b="1" dirty="0">
                <a:latin typeface="Times" charset="0"/>
                <a:ea typeface="宋体" panose="02010600030101010101" pitchFamily="2" charset="-122"/>
              </a:rPr>
              <a:t> subunits</a:t>
            </a:r>
            <a:endParaRPr lang="en-US" altLang="zh-CN" sz="3200" b="1" dirty="0">
              <a:latin typeface="Times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8370" name="Picture 2" descr="figure_19_2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7975" y="914400"/>
            <a:ext cx="4292600" cy="571341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8371" name="TextBox 2"/>
          <p:cNvSpPr txBox="1"/>
          <p:nvPr/>
        </p:nvSpPr>
        <p:spPr>
          <a:xfrm>
            <a:off x="4763" y="228600"/>
            <a:ext cx="9144000" cy="5842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algn="ctr">
              <a:spcBef>
                <a:spcPct val="0"/>
              </a:spcBef>
            </a:pPr>
            <a:r>
              <a:rPr lang="en-US" altLang="zh-CN" sz="3200" b="1" dirty="0">
                <a:latin typeface="Times" charset="0"/>
                <a:ea typeface="宋体" panose="02010600030101010101" pitchFamily="2" charset="-122"/>
              </a:rPr>
              <a:t>The “rotational catalysis” model of ATP synthase</a:t>
            </a:r>
            <a:endParaRPr lang="en-US" altLang="zh-CN" sz="3200" b="1" dirty="0">
              <a:latin typeface="Times" charset="0"/>
              <a:ea typeface="宋体" panose="02010600030101010101" pitchFamily="2" charset="-122"/>
            </a:endParaRPr>
          </a:p>
        </p:txBody>
      </p:sp>
      <p:sp>
        <p:nvSpPr>
          <p:cNvPr id="58372" name="TextBox 1"/>
          <p:cNvSpPr txBox="1"/>
          <p:nvPr/>
        </p:nvSpPr>
        <p:spPr>
          <a:xfrm>
            <a:off x="4800600" y="1447800"/>
            <a:ext cx="4114800" cy="526256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>
              <a:spcBef>
                <a:spcPct val="0"/>
              </a:spcBef>
            </a:pPr>
            <a:r>
              <a:rPr lang="en-US" altLang="zh-CN" b="1" dirty="0">
                <a:latin typeface="Times" charset="0"/>
                <a:ea typeface="宋体" panose="02010600030101010101" pitchFamily="2" charset="-122"/>
              </a:rPr>
              <a:t>Conformations of </a:t>
            </a:r>
            <a:r>
              <a:rPr lang="el-GR" altLang="zh-CN" b="1" dirty="0">
                <a:latin typeface="Times" charset="0"/>
              </a:rPr>
              <a:t>β</a:t>
            </a:r>
            <a:r>
              <a:rPr lang="en-US" altLang="zh-CN" b="1" dirty="0">
                <a:latin typeface="Times" charset="0"/>
                <a:ea typeface="宋体" panose="02010600030101010101" pitchFamily="2" charset="-122"/>
              </a:rPr>
              <a:t> subunits</a:t>
            </a:r>
            <a:endParaRPr lang="en-US" altLang="zh-CN" b="1" dirty="0">
              <a:latin typeface="Times" charset="0"/>
              <a:ea typeface="宋体" panose="02010600030101010101" pitchFamily="2" charset="-122"/>
            </a:endParaRPr>
          </a:p>
          <a:p>
            <a:pPr marL="0" lvl="0" indent="0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altLang="zh-CN" dirty="0">
                <a:latin typeface="Times" charset="0"/>
                <a:ea typeface="宋体" panose="02010600030101010101" pitchFamily="2" charset="-122"/>
              </a:rPr>
              <a:t>ATP bound (tight)</a:t>
            </a:r>
            <a:endParaRPr lang="en-US" altLang="zh-CN" dirty="0">
              <a:latin typeface="Times" charset="0"/>
              <a:ea typeface="宋体" panose="02010600030101010101" pitchFamily="2" charset="-122"/>
            </a:endParaRPr>
          </a:p>
          <a:p>
            <a:pPr marL="0" lvl="0" indent="0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altLang="zh-CN" dirty="0">
                <a:latin typeface="Times" charset="0"/>
                <a:ea typeface="宋体" panose="02010600030101010101" pitchFamily="2" charset="-122"/>
              </a:rPr>
              <a:t>ADP bound (loose)</a:t>
            </a:r>
            <a:endParaRPr lang="en-US" altLang="zh-CN" dirty="0">
              <a:latin typeface="Times" charset="0"/>
              <a:ea typeface="宋体" panose="02010600030101010101" pitchFamily="2" charset="-122"/>
            </a:endParaRPr>
          </a:p>
          <a:p>
            <a:pPr marL="0" lvl="0" indent="0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altLang="zh-CN" dirty="0">
                <a:latin typeface="Times" charset="0"/>
                <a:ea typeface="宋体" panose="02010600030101010101" pitchFamily="2" charset="-122"/>
              </a:rPr>
              <a:t>Empty</a:t>
            </a:r>
            <a:endParaRPr lang="en-US" altLang="zh-CN" dirty="0">
              <a:latin typeface="Times" charset="0"/>
              <a:ea typeface="宋体" panose="02010600030101010101" pitchFamily="2" charset="-122"/>
            </a:endParaRPr>
          </a:p>
          <a:p>
            <a:pPr marL="0" lvl="0" indent="0">
              <a:spcBef>
                <a:spcPct val="0"/>
              </a:spcBef>
            </a:pPr>
            <a:endParaRPr lang="en-US" altLang="zh-CN" dirty="0">
              <a:latin typeface="Times" charset="0"/>
              <a:ea typeface="宋体" panose="02010600030101010101" pitchFamily="2" charset="-122"/>
            </a:endParaRPr>
          </a:p>
          <a:p>
            <a:pPr marL="0" lvl="0" indent="0">
              <a:spcBef>
                <a:spcPct val="0"/>
              </a:spcBef>
            </a:pPr>
            <a:r>
              <a:rPr lang="en-US" altLang="zh-CN" b="1" dirty="0">
                <a:latin typeface="Times" charset="0"/>
                <a:ea typeface="宋体" panose="02010600030101010101" pitchFamily="2" charset="-122"/>
              </a:rPr>
              <a:t>Interaction of the </a:t>
            </a:r>
            <a:r>
              <a:rPr lang="el-GR" altLang="zh-CN" b="1" dirty="0">
                <a:latin typeface="Times" charset="0"/>
              </a:rPr>
              <a:t>γε</a:t>
            </a:r>
            <a:r>
              <a:rPr lang="en-US" altLang="zh-CN" b="1" dirty="0">
                <a:latin typeface="Times" charset="0"/>
                <a:ea typeface="宋体" panose="02010600030101010101" pitchFamily="2" charset="-122"/>
              </a:rPr>
              <a:t> central stalk determines the conformations of </a:t>
            </a:r>
            <a:r>
              <a:rPr lang="el-GR" altLang="zh-CN" b="1" dirty="0">
                <a:latin typeface="Times" charset="0"/>
              </a:rPr>
              <a:t>β</a:t>
            </a:r>
            <a:r>
              <a:rPr lang="en-US" altLang="zh-CN" b="1" dirty="0">
                <a:latin typeface="Times" charset="0"/>
                <a:ea typeface="宋体" panose="02010600030101010101" pitchFamily="2" charset="-122"/>
              </a:rPr>
              <a:t> subunits</a:t>
            </a:r>
            <a:endParaRPr lang="en-US" altLang="zh-CN" b="1" dirty="0">
              <a:latin typeface="Times" charset="0"/>
              <a:ea typeface="宋体" panose="02010600030101010101" pitchFamily="2" charset="-122"/>
            </a:endParaRPr>
          </a:p>
          <a:p>
            <a:pPr marL="0" lvl="0" indent="0">
              <a:spcBef>
                <a:spcPct val="0"/>
              </a:spcBef>
            </a:pPr>
            <a:endParaRPr lang="en-US" altLang="zh-CN" dirty="0">
              <a:latin typeface="Times" charset="0"/>
              <a:ea typeface="宋体" panose="02010600030101010101" pitchFamily="2" charset="-122"/>
            </a:endParaRPr>
          </a:p>
          <a:p>
            <a:pPr marL="0" lvl="0" indent="0">
              <a:spcBef>
                <a:spcPct val="0"/>
              </a:spcBef>
            </a:pPr>
            <a:r>
              <a:rPr lang="en-US" altLang="zh-CN" b="1" dirty="0">
                <a:latin typeface="Times" charset="0"/>
                <a:ea typeface="宋体" panose="02010600030101010101" pitchFamily="2" charset="-122"/>
              </a:rPr>
              <a:t>Rotation of the </a:t>
            </a:r>
            <a:r>
              <a:rPr lang="el-GR" altLang="zh-CN" b="1" dirty="0">
                <a:latin typeface="Times" charset="0"/>
              </a:rPr>
              <a:t>γε</a:t>
            </a:r>
            <a:r>
              <a:rPr lang="en-US" altLang="zh-CN" b="1" dirty="0">
                <a:latin typeface="Times" charset="0"/>
                <a:ea typeface="宋体" panose="02010600030101010101" pitchFamily="2" charset="-122"/>
              </a:rPr>
              <a:t> central stalk</a:t>
            </a:r>
            <a:r>
              <a:rPr lang="en-US" altLang="zh-CN" b="1" dirty="0">
                <a:solidFill>
                  <a:srgbClr val="FF0000"/>
                </a:solidFill>
                <a:latin typeface="Times" charset="0"/>
                <a:ea typeface="宋体" panose="02010600030101010101" pitchFamily="2" charset="-122"/>
              </a:rPr>
              <a:t> </a:t>
            </a:r>
            <a:r>
              <a:rPr lang="en-US" altLang="zh-CN" b="1" dirty="0">
                <a:latin typeface="Times" charset="0"/>
                <a:ea typeface="宋体" panose="02010600030101010101" pitchFamily="2" charset="-122"/>
              </a:rPr>
              <a:t>inter-converts the three conformations of </a:t>
            </a:r>
            <a:r>
              <a:rPr lang="el-GR" altLang="zh-CN" b="1" dirty="0">
                <a:latin typeface="Times" charset="0"/>
              </a:rPr>
              <a:t>β</a:t>
            </a:r>
            <a:r>
              <a:rPr lang="en-US" altLang="zh-CN" b="1" dirty="0">
                <a:latin typeface="Times" charset="0"/>
                <a:ea typeface="宋体" panose="02010600030101010101" pitchFamily="2" charset="-122"/>
              </a:rPr>
              <a:t> subunits in cycles.</a:t>
            </a:r>
            <a:endParaRPr lang="en-US" altLang="zh-CN" b="1" dirty="0">
              <a:latin typeface="Times" charset="0"/>
              <a:ea typeface="宋体" panose="02010600030101010101" pitchFamily="2" charset="-122"/>
            </a:endParaRPr>
          </a:p>
          <a:p>
            <a:pPr marL="0" lvl="0" indent="0">
              <a:spcBef>
                <a:spcPct val="0"/>
              </a:spcBef>
            </a:pPr>
            <a:endParaRPr lang="en-US" altLang="zh-CN" dirty="0">
              <a:latin typeface="Times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0418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4475" y="1828800"/>
            <a:ext cx="4784725" cy="371951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0419" name="TextBox 2"/>
          <p:cNvSpPr txBox="1"/>
          <p:nvPr/>
        </p:nvSpPr>
        <p:spPr>
          <a:xfrm>
            <a:off x="4763" y="228600"/>
            <a:ext cx="9144000" cy="5842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algn="ctr">
              <a:spcBef>
                <a:spcPct val="0"/>
              </a:spcBef>
            </a:pPr>
            <a:r>
              <a:rPr lang="en-US" altLang="zh-CN" sz="3200" b="1" dirty="0">
                <a:latin typeface="Times" charset="0"/>
                <a:ea typeface="宋体" panose="02010600030101010101" pitchFamily="2" charset="-122"/>
              </a:rPr>
              <a:t>A detective story for understanding ATP synthesis</a:t>
            </a:r>
            <a:endParaRPr lang="en-US" altLang="zh-CN" sz="3200" b="1" dirty="0">
              <a:latin typeface="Times" charset="0"/>
              <a:ea typeface="宋体" panose="02010600030101010101" pitchFamily="2" charset="-122"/>
            </a:endParaRPr>
          </a:p>
        </p:txBody>
      </p:sp>
      <p:sp>
        <p:nvSpPr>
          <p:cNvPr id="60420" name="TextBox 3"/>
          <p:cNvSpPr txBox="1"/>
          <p:nvPr/>
        </p:nvSpPr>
        <p:spPr>
          <a:xfrm>
            <a:off x="5257800" y="1241425"/>
            <a:ext cx="3575050" cy="489426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>
              <a:spcBef>
                <a:spcPct val="0"/>
              </a:spcBef>
            </a:pPr>
            <a:r>
              <a:rPr lang="en-US" altLang="zh-CN" dirty="0">
                <a:latin typeface="Times" charset="0"/>
                <a:ea typeface="宋体" panose="02010600030101010101" pitchFamily="2" charset="-122"/>
              </a:rPr>
              <a:t>What makes ATP?</a:t>
            </a:r>
            <a:endParaRPr lang="en-US" altLang="zh-CN" dirty="0">
              <a:latin typeface="Times" charset="0"/>
              <a:ea typeface="宋体" panose="02010600030101010101" pitchFamily="2" charset="-122"/>
            </a:endParaRPr>
          </a:p>
          <a:p>
            <a:pPr marL="0" lvl="0" indent="0">
              <a:spcBef>
                <a:spcPct val="0"/>
              </a:spcBef>
            </a:pPr>
            <a:r>
              <a:rPr lang="en-US" altLang="zh-CN" dirty="0">
                <a:latin typeface="Times" charset="0"/>
                <a:ea typeface="宋体" panose="02010600030101010101" pitchFamily="2" charset="-122"/>
              </a:rPr>
              <a:t>  </a:t>
            </a:r>
            <a:r>
              <a:rPr lang="en-US" altLang="zh-CN" dirty="0">
                <a:solidFill>
                  <a:srgbClr val="FF0000"/>
                </a:solidFill>
                <a:latin typeface="Times" charset="0"/>
                <a:ea typeface="宋体" panose="02010600030101010101" pitchFamily="2" charset="-122"/>
              </a:rPr>
              <a:t>The proton gradient</a:t>
            </a:r>
            <a:endParaRPr lang="en-US" altLang="zh-CN" dirty="0">
              <a:solidFill>
                <a:srgbClr val="FF0000"/>
              </a:solidFill>
              <a:latin typeface="Times" charset="0"/>
              <a:ea typeface="宋体" panose="02010600030101010101" pitchFamily="2" charset="-122"/>
            </a:endParaRPr>
          </a:p>
          <a:p>
            <a:pPr marL="0" lvl="0" indent="0">
              <a:spcBef>
                <a:spcPct val="0"/>
              </a:spcBef>
            </a:pPr>
            <a:r>
              <a:rPr lang="en-US" altLang="zh-CN" dirty="0">
                <a:latin typeface="Times" charset="0"/>
                <a:ea typeface="宋体" panose="02010600030101010101" pitchFamily="2" charset="-122"/>
              </a:rPr>
              <a:t>Who makes ATP?</a:t>
            </a:r>
            <a:endParaRPr lang="en-US" altLang="zh-CN" dirty="0">
              <a:latin typeface="Times" charset="0"/>
              <a:ea typeface="宋体" panose="02010600030101010101" pitchFamily="2" charset="-122"/>
            </a:endParaRPr>
          </a:p>
          <a:p>
            <a:pPr marL="0" lvl="0" indent="0">
              <a:spcBef>
                <a:spcPct val="0"/>
              </a:spcBef>
            </a:pPr>
            <a:r>
              <a:rPr lang="en-US" altLang="zh-CN" dirty="0">
                <a:latin typeface="Times" charset="0"/>
                <a:ea typeface="宋体" panose="02010600030101010101" pitchFamily="2" charset="-122"/>
              </a:rPr>
              <a:t>  </a:t>
            </a:r>
            <a:r>
              <a:rPr lang="en-US" altLang="zh-CN" dirty="0">
                <a:solidFill>
                  <a:srgbClr val="FF0000"/>
                </a:solidFill>
                <a:latin typeface="Times" charset="0"/>
                <a:ea typeface="宋体" panose="02010600030101010101" pitchFamily="2" charset="-122"/>
              </a:rPr>
              <a:t>The F</a:t>
            </a:r>
            <a:r>
              <a:rPr lang="en-US" altLang="zh-CN" baseline="-25000" dirty="0">
                <a:solidFill>
                  <a:srgbClr val="FF0000"/>
                </a:solidFill>
                <a:latin typeface="Times" charset="0"/>
                <a:ea typeface="宋体" panose="02010600030101010101" pitchFamily="2" charset="-122"/>
              </a:rPr>
              <a:t>1</a:t>
            </a:r>
            <a:r>
              <a:rPr lang="en-US" altLang="zh-CN" dirty="0">
                <a:solidFill>
                  <a:srgbClr val="FF0000"/>
                </a:solidFill>
                <a:latin typeface="Times" charset="0"/>
                <a:ea typeface="宋体" panose="02010600030101010101" pitchFamily="2" charset="-122"/>
              </a:rPr>
              <a:t> ATPase/synthase</a:t>
            </a:r>
            <a:endParaRPr lang="en-US" altLang="zh-CN" dirty="0">
              <a:latin typeface="Times" charset="0"/>
              <a:ea typeface="宋体" panose="02010600030101010101" pitchFamily="2" charset="-122"/>
            </a:endParaRPr>
          </a:p>
          <a:p>
            <a:pPr marL="0" lvl="0" indent="0">
              <a:spcBef>
                <a:spcPct val="0"/>
              </a:spcBef>
            </a:pPr>
            <a:r>
              <a:rPr lang="en-US" altLang="zh-CN" dirty="0">
                <a:latin typeface="Times" charset="0"/>
                <a:ea typeface="宋体" panose="02010600030101010101" pitchFamily="2" charset="-122"/>
              </a:rPr>
              <a:t>An unusual problem</a:t>
            </a:r>
            <a:endParaRPr lang="en-US" altLang="zh-CN" dirty="0">
              <a:latin typeface="Times" charset="0"/>
              <a:ea typeface="宋体" panose="02010600030101010101" pitchFamily="2" charset="-122"/>
            </a:endParaRPr>
          </a:p>
          <a:p>
            <a:pPr marL="0" lvl="0" indent="0">
              <a:spcBef>
                <a:spcPct val="0"/>
              </a:spcBef>
            </a:pPr>
            <a:r>
              <a:rPr lang="en-US" altLang="zh-CN" dirty="0">
                <a:solidFill>
                  <a:srgbClr val="BFBFBF"/>
                </a:solidFill>
                <a:latin typeface="Times" charset="0"/>
                <a:ea typeface="宋体" panose="02010600030101010101" pitchFamily="2" charset="-122"/>
              </a:rPr>
              <a:t>  </a:t>
            </a:r>
            <a:r>
              <a:rPr lang="en-US" altLang="zh-CN" dirty="0">
                <a:solidFill>
                  <a:srgbClr val="FF0000"/>
                </a:solidFill>
                <a:latin typeface="Times" charset="0"/>
                <a:ea typeface="宋体" panose="02010600030101010101" pitchFamily="2" charset="-122"/>
              </a:rPr>
              <a:t>ATP release</a:t>
            </a:r>
            <a:endParaRPr lang="en-US" altLang="zh-CN" dirty="0">
              <a:solidFill>
                <a:srgbClr val="BFBFBF"/>
              </a:solidFill>
              <a:latin typeface="Times" charset="0"/>
              <a:ea typeface="宋体" panose="02010600030101010101" pitchFamily="2" charset="-122"/>
            </a:endParaRPr>
          </a:p>
          <a:p>
            <a:pPr marL="0" lvl="0" indent="0">
              <a:spcBef>
                <a:spcPct val="0"/>
              </a:spcBef>
            </a:pPr>
            <a:r>
              <a:rPr lang="en-US" altLang="zh-CN" dirty="0">
                <a:latin typeface="Times" charset="0"/>
                <a:ea typeface="宋体" panose="02010600030101010101" pitchFamily="2" charset="-122"/>
              </a:rPr>
              <a:t>A solution</a:t>
            </a:r>
            <a:endParaRPr lang="en-US" altLang="zh-CN" dirty="0">
              <a:latin typeface="Times" charset="0"/>
              <a:ea typeface="宋体" panose="02010600030101010101" pitchFamily="2" charset="-122"/>
            </a:endParaRPr>
          </a:p>
          <a:p>
            <a:pPr marL="0" lvl="0" indent="0">
              <a:spcBef>
                <a:spcPct val="0"/>
              </a:spcBef>
            </a:pPr>
            <a:r>
              <a:rPr lang="en-US" altLang="zh-CN" dirty="0">
                <a:solidFill>
                  <a:srgbClr val="BFBFBF"/>
                </a:solidFill>
                <a:latin typeface="Times" charset="0"/>
                <a:ea typeface="宋体" panose="02010600030101010101" pitchFamily="2" charset="-122"/>
              </a:rPr>
              <a:t>  </a:t>
            </a:r>
            <a:r>
              <a:rPr lang="en-US" altLang="zh-CN" dirty="0">
                <a:solidFill>
                  <a:srgbClr val="FF0000"/>
                </a:solidFill>
                <a:latin typeface="Times" charset="0"/>
                <a:ea typeface="宋体" panose="02010600030101010101" pitchFamily="2" charset="-122"/>
              </a:rPr>
              <a:t>Conformational change</a:t>
            </a:r>
            <a:endParaRPr lang="en-US" altLang="zh-CN" dirty="0">
              <a:solidFill>
                <a:srgbClr val="BFBFBF"/>
              </a:solidFill>
              <a:latin typeface="Times" charset="0"/>
              <a:ea typeface="宋体" panose="02010600030101010101" pitchFamily="2" charset="-122"/>
            </a:endParaRPr>
          </a:p>
          <a:p>
            <a:pPr marL="0" lvl="0" indent="0">
              <a:spcBef>
                <a:spcPct val="0"/>
              </a:spcBef>
            </a:pPr>
            <a:r>
              <a:rPr lang="en-US" altLang="zh-CN" dirty="0">
                <a:latin typeface="Times" charset="0"/>
                <a:ea typeface="宋体" panose="02010600030101010101" pitchFamily="2" charset="-122"/>
              </a:rPr>
              <a:t>Who provides the solution?</a:t>
            </a:r>
            <a:endParaRPr lang="en-US" altLang="zh-CN" dirty="0">
              <a:latin typeface="Times" charset="0"/>
              <a:ea typeface="宋体" panose="02010600030101010101" pitchFamily="2" charset="-122"/>
            </a:endParaRPr>
          </a:p>
          <a:p>
            <a:pPr marL="0" lvl="0" indent="0">
              <a:spcBef>
                <a:spcPct val="0"/>
              </a:spcBef>
            </a:pPr>
            <a:r>
              <a:rPr lang="en-US" altLang="zh-CN" dirty="0">
                <a:solidFill>
                  <a:srgbClr val="BFBFBF"/>
                </a:solidFill>
                <a:latin typeface="Times" charset="0"/>
                <a:ea typeface="宋体" panose="02010600030101010101" pitchFamily="2" charset="-122"/>
              </a:rPr>
              <a:t>  </a:t>
            </a:r>
            <a:r>
              <a:rPr lang="en-US" altLang="zh-CN" dirty="0">
                <a:solidFill>
                  <a:srgbClr val="FF0000"/>
                </a:solidFill>
                <a:latin typeface="Times" charset="0"/>
                <a:ea typeface="宋体" panose="02010600030101010101" pitchFamily="2" charset="-122"/>
              </a:rPr>
              <a:t>The </a:t>
            </a:r>
            <a:r>
              <a:rPr lang="el-GR" altLang="zh-CN" b="1" dirty="0">
                <a:solidFill>
                  <a:srgbClr val="FF0000"/>
                </a:solidFill>
                <a:latin typeface="Times" charset="0"/>
              </a:rPr>
              <a:t>γε</a:t>
            </a:r>
            <a:r>
              <a:rPr lang="en-US" altLang="zh-CN" b="1" dirty="0">
                <a:solidFill>
                  <a:srgbClr val="FF0000"/>
                </a:solidFill>
                <a:latin typeface="Times" charset="0"/>
                <a:ea typeface="宋体" panose="02010600030101010101" pitchFamily="2" charset="-122"/>
              </a:rPr>
              <a:t> central stalk</a:t>
            </a:r>
            <a:endParaRPr lang="en-US" altLang="zh-CN" dirty="0">
              <a:solidFill>
                <a:srgbClr val="FF0000"/>
              </a:solidFill>
              <a:latin typeface="Times" charset="0"/>
              <a:ea typeface="宋体" panose="02010600030101010101" pitchFamily="2" charset="-122"/>
            </a:endParaRPr>
          </a:p>
          <a:p>
            <a:pPr marL="0" lvl="0" indent="0">
              <a:spcBef>
                <a:spcPct val="0"/>
              </a:spcBef>
            </a:pPr>
            <a:r>
              <a:rPr lang="en-US" altLang="zh-CN" dirty="0">
                <a:solidFill>
                  <a:srgbClr val="BFBFBF"/>
                </a:solidFill>
                <a:latin typeface="Times" charset="0"/>
                <a:ea typeface="宋体" panose="02010600030101010101" pitchFamily="2" charset="-122"/>
              </a:rPr>
              <a:t>The final link</a:t>
            </a:r>
            <a:endParaRPr lang="en-US" altLang="zh-CN" dirty="0">
              <a:solidFill>
                <a:srgbClr val="BFBFBF"/>
              </a:solidFill>
              <a:latin typeface="Times" charset="0"/>
              <a:ea typeface="宋体" panose="02010600030101010101" pitchFamily="2" charset="-122"/>
            </a:endParaRPr>
          </a:p>
          <a:p>
            <a:pPr marL="0" lvl="0" indent="0">
              <a:spcBef>
                <a:spcPct val="0"/>
              </a:spcBef>
            </a:pPr>
            <a:endParaRPr lang="en-US" altLang="zh-CN" dirty="0">
              <a:solidFill>
                <a:srgbClr val="BFBFBF"/>
              </a:solidFill>
              <a:latin typeface="Times" charset="0"/>
              <a:ea typeface="宋体" panose="02010600030101010101" pitchFamily="2" charset="-122"/>
            </a:endParaRPr>
          </a:p>
          <a:p>
            <a:pPr marL="0" lvl="0" indent="0">
              <a:spcBef>
                <a:spcPct val="0"/>
              </a:spcBef>
            </a:pPr>
            <a:r>
              <a:rPr lang="en-US" altLang="zh-CN" dirty="0">
                <a:solidFill>
                  <a:srgbClr val="BFBFBF"/>
                </a:solidFill>
                <a:latin typeface="Times" charset="0"/>
                <a:ea typeface="宋体" panose="02010600030101010101" pitchFamily="2" charset="-122"/>
              </a:rPr>
              <a:t>The missing puzzle</a:t>
            </a:r>
            <a:endParaRPr lang="en-US" altLang="zh-CN" dirty="0">
              <a:solidFill>
                <a:srgbClr val="BFBFBF"/>
              </a:solidFill>
              <a:latin typeface="Times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1442" name="Picture 2" descr="figure_19_25a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4525" y="1779588"/>
            <a:ext cx="4240213" cy="457676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1443" name="Picture 2" descr="figure_19_25c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4738" y="1524000"/>
            <a:ext cx="3268662" cy="46037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1444" name="TextBox 3"/>
          <p:cNvSpPr txBox="1"/>
          <p:nvPr/>
        </p:nvSpPr>
        <p:spPr>
          <a:xfrm>
            <a:off x="4763" y="228600"/>
            <a:ext cx="9144000" cy="5842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algn="ctr">
              <a:spcBef>
                <a:spcPct val="0"/>
              </a:spcBef>
            </a:pPr>
            <a:r>
              <a:rPr lang="en-US" altLang="zh-CN" sz="3200" b="1" dirty="0">
                <a:latin typeface="Times" charset="0"/>
                <a:ea typeface="宋体" panose="02010600030101010101" pitchFamily="2" charset="-122"/>
              </a:rPr>
              <a:t>The proton gradient drives the rotation of the </a:t>
            </a:r>
            <a:r>
              <a:rPr lang="el-GR" altLang="zh-CN" sz="3200" b="1" dirty="0">
                <a:latin typeface="Times" charset="0"/>
              </a:rPr>
              <a:t>γ</a:t>
            </a:r>
            <a:r>
              <a:rPr lang="en-US" altLang="zh-CN" sz="3200" b="1" dirty="0">
                <a:latin typeface="Times" charset="0"/>
                <a:ea typeface="宋体" panose="02010600030101010101" pitchFamily="2" charset="-122"/>
              </a:rPr>
              <a:t> rod </a:t>
            </a:r>
            <a:endParaRPr lang="en-US" altLang="zh-CN" sz="3200" b="1" dirty="0">
              <a:latin typeface="Times" charset="0"/>
              <a:ea typeface="宋体" panose="02010600030101010101" pitchFamily="2" charset="-122"/>
            </a:endParaRPr>
          </a:p>
        </p:txBody>
      </p:sp>
      <p:sp>
        <p:nvSpPr>
          <p:cNvPr id="5" name="Oval 4"/>
          <p:cNvSpPr/>
          <p:nvPr/>
        </p:nvSpPr>
        <p:spPr>
          <a:xfrm>
            <a:off x="2030413" y="3733800"/>
            <a:ext cx="1524000" cy="1981200"/>
          </a:xfrm>
          <a:prstGeom prst="ellipse">
            <a:avLst/>
          </a:prstGeom>
          <a:solidFill>
            <a:srgbClr val="00B050">
              <a:alpha val="30196"/>
            </a:srgbClr>
          </a:solidFill>
          <a:ln w="9525" cap="flat" cmpd="sng">
            <a:solidFill>
              <a:srgbClr val="FF0000"/>
            </a:solidFill>
            <a:prstDash val="solid"/>
            <a:headEnd type="none" w="med" len="med"/>
            <a:tailEnd type="none" w="med" len="med"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>
              <a:spcBef>
                <a:spcPct val="0"/>
              </a:spcBef>
            </a:pPr>
            <a:endParaRPr lang="zh-CN" altLang="zh-CN" dirty="0">
              <a:latin typeface="Times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3490" name="Picture 2" descr="figure_19_2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200" y="1306513"/>
            <a:ext cx="5227638" cy="555148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3491" name="TextBox 1"/>
          <p:cNvSpPr txBox="1"/>
          <p:nvPr/>
        </p:nvSpPr>
        <p:spPr>
          <a:xfrm>
            <a:off x="5303838" y="990600"/>
            <a:ext cx="3763962" cy="489426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342900" lvl="0" indent="-342900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altLang="zh-CN" b="1" dirty="0">
                <a:latin typeface="Times" charset="0"/>
                <a:ea typeface="宋体" panose="02010600030101010101" pitchFamily="2" charset="-122"/>
              </a:rPr>
              <a:t>The a subunit of F0</a:t>
            </a:r>
            <a:endParaRPr lang="en-US" altLang="zh-CN" b="1" dirty="0">
              <a:latin typeface="Times" charset="0"/>
              <a:ea typeface="宋体" panose="02010600030101010101" pitchFamily="2" charset="-122"/>
            </a:endParaRPr>
          </a:p>
          <a:p>
            <a:pPr marL="342900" lvl="0" indent="-342900">
              <a:spcBef>
                <a:spcPct val="0"/>
              </a:spcBef>
              <a:buNone/>
            </a:pPr>
            <a:endParaRPr lang="en-US" altLang="zh-CN" b="1" dirty="0">
              <a:latin typeface="Times" charset="0"/>
              <a:ea typeface="宋体" panose="02010600030101010101" pitchFamily="2" charset="-122"/>
            </a:endParaRPr>
          </a:p>
          <a:p>
            <a:pPr marL="342900" lvl="0" indent="-342900"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en-US" altLang="zh-CN" dirty="0">
                <a:latin typeface="Times" charset="0"/>
                <a:ea typeface="宋体" panose="02010600030101010101" pitchFamily="2" charset="-122"/>
              </a:rPr>
              <a:t>Two </a:t>
            </a:r>
            <a:r>
              <a:rPr lang="en-US" altLang="zh-CN" dirty="0">
                <a:solidFill>
                  <a:srgbClr val="FF0000"/>
                </a:solidFill>
                <a:latin typeface="Times" charset="0"/>
                <a:ea typeface="宋体" panose="02010600030101010101" pitchFamily="2" charset="-122"/>
              </a:rPr>
              <a:t>half</a:t>
            </a:r>
            <a:r>
              <a:rPr lang="en-US" altLang="zh-CN" dirty="0">
                <a:latin typeface="Times" charset="0"/>
                <a:ea typeface="宋体" panose="02010600030101010101" pitchFamily="2" charset="-122"/>
              </a:rPr>
              <a:t> channels</a:t>
            </a:r>
            <a:endParaRPr lang="en-US" altLang="zh-CN" dirty="0">
              <a:latin typeface="Times" charset="0"/>
              <a:ea typeface="宋体" panose="02010600030101010101" pitchFamily="2" charset="-122"/>
            </a:endParaRPr>
          </a:p>
          <a:p>
            <a:pPr marL="342900" lvl="0" indent="-342900"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en-US" altLang="zh-CN" dirty="0">
                <a:latin typeface="Times" charset="0"/>
                <a:ea typeface="宋体" panose="02010600030101010101" pitchFamily="2" charset="-122"/>
              </a:rPr>
              <a:t>Positive charged Arg</a:t>
            </a:r>
            <a:endParaRPr lang="en-US" altLang="zh-CN" dirty="0">
              <a:latin typeface="Times" charset="0"/>
              <a:ea typeface="宋体" panose="02010600030101010101" pitchFamily="2" charset="-122"/>
            </a:endParaRPr>
          </a:p>
          <a:p>
            <a:pPr marL="342900" lvl="0" indent="-342900">
              <a:spcBef>
                <a:spcPct val="0"/>
              </a:spcBef>
              <a:buNone/>
            </a:pPr>
            <a:endParaRPr lang="en-US" altLang="zh-CN" dirty="0">
              <a:latin typeface="Times" charset="0"/>
              <a:ea typeface="宋体" panose="02010600030101010101" pitchFamily="2" charset="-122"/>
            </a:endParaRPr>
          </a:p>
          <a:p>
            <a:pPr marL="342900" lvl="0" indent="-342900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altLang="zh-CN" b="1" dirty="0">
                <a:latin typeface="Times" charset="0"/>
                <a:ea typeface="宋体" panose="02010600030101010101" pitchFamily="2" charset="-122"/>
              </a:rPr>
              <a:t>The c subunits of F0</a:t>
            </a:r>
            <a:endParaRPr lang="en-US" altLang="zh-CN" b="1" dirty="0">
              <a:latin typeface="Times" charset="0"/>
              <a:ea typeface="宋体" panose="02010600030101010101" pitchFamily="2" charset="-122"/>
            </a:endParaRPr>
          </a:p>
          <a:p>
            <a:pPr marL="342900" lvl="0" indent="-342900">
              <a:spcBef>
                <a:spcPct val="0"/>
              </a:spcBef>
              <a:buNone/>
            </a:pPr>
            <a:r>
              <a:rPr lang="en-US" altLang="zh-CN" dirty="0">
                <a:latin typeface="Times" charset="0"/>
                <a:ea typeface="宋体" panose="02010600030101010101" pitchFamily="2" charset="-122"/>
              </a:rPr>
              <a:t>Asp residues in the middle interact with protons</a:t>
            </a:r>
            <a:endParaRPr lang="en-US" altLang="zh-CN" dirty="0">
              <a:latin typeface="Times" charset="0"/>
              <a:ea typeface="宋体" panose="02010600030101010101" pitchFamily="2" charset="-122"/>
            </a:endParaRPr>
          </a:p>
          <a:p>
            <a:pPr marL="342900" lvl="0" indent="-342900">
              <a:spcBef>
                <a:spcPct val="0"/>
              </a:spcBef>
              <a:buNone/>
            </a:pPr>
            <a:endParaRPr lang="en-US" altLang="zh-CN" b="1" dirty="0">
              <a:latin typeface="Times" charset="0"/>
              <a:ea typeface="宋体" panose="02010600030101010101" pitchFamily="2" charset="-122"/>
            </a:endParaRPr>
          </a:p>
          <a:p>
            <a:pPr marL="342900" lvl="0" indent="-342900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altLang="zh-CN" b="1" dirty="0">
                <a:latin typeface="Times" charset="0"/>
                <a:ea typeface="宋体" panose="02010600030101010101" pitchFamily="2" charset="-122"/>
              </a:rPr>
              <a:t>Protonated C subunit is pushed by </a:t>
            </a:r>
            <a:r>
              <a:rPr lang="en-US" altLang="zh-CN" b="1" dirty="0">
                <a:solidFill>
                  <a:srgbClr val="FF0000"/>
                </a:solidFill>
                <a:latin typeface="Times" charset="0"/>
                <a:ea typeface="宋体" panose="02010600030101010101" pitchFamily="2" charset="-122"/>
              </a:rPr>
              <a:t>hydrophobic</a:t>
            </a:r>
            <a:r>
              <a:rPr lang="en-US" altLang="zh-CN" b="1" dirty="0">
                <a:latin typeface="Times" charset="0"/>
                <a:ea typeface="宋体" panose="02010600030101010101" pitchFamily="2" charset="-122"/>
              </a:rPr>
              <a:t> interactions</a:t>
            </a:r>
            <a:endParaRPr lang="en-US" altLang="zh-CN" b="1" dirty="0">
              <a:latin typeface="Times" charset="0"/>
              <a:ea typeface="宋体" panose="02010600030101010101" pitchFamily="2" charset="-122"/>
            </a:endParaRPr>
          </a:p>
          <a:p>
            <a:pPr marL="342900" lvl="0" indent="-342900">
              <a:spcBef>
                <a:spcPct val="0"/>
              </a:spcBef>
              <a:buNone/>
            </a:pPr>
            <a:endParaRPr lang="en-US" altLang="zh-CN" b="1" dirty="0">
              <a:latin typeface="Times" charset="0"/>
              <a:ea typeface="宋体" panose="02010600030101010101" pitchFamily="2" charset="-122"/>
            </a:endParaRPr>
          </a:p>
        </p:txBody>
      </p:sp>
      <p:sp>
        <p:nvSpPr>
          <p:cNvPr id="63492" name="TextBox 3"/>
          <p:cNvSpPr txBox="1"/>
          <p:nvPr/>
        </p:nvSpPr>
        <p:spPr>
          <a:xfrm>
            <a:off x="4763" y="228600"/>
            <a:ext cx="9144000" cy="10779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algn="ctr">
              <a:spcBef>
                <a:spcPct val="0"/>
              </a:spcBef>
            </a:pPr>
            <a:r>
              <a:rPr lang="en-US" altLang="zh-CN" sz="3200" b="1" dirty="0">
                <a:latin typeface="Times" charset="0"/>
                <a:ea typeface="宋体" panose="02010600030101010101" pitchFamily="2" charset="-122"/>
              </a:rPr>
              <a:t>The proton gradient drives the rotation of the c ring </a:t>
            </a:r>
            <a:endParaRPr lang="en-US" altLang="zh-CN" sz="3200" b="1" dirty="0">
              <a:latin typeface="Times" charset="0"/>
              <a:ea typeface="宋体" panose="02010600030101010101" pitchFamily="2" charset="-122"/>
            </a:endParaRPr>
          </a:p>
        </p:txBody>
      </p:sp>
      <p:pic>
        <p:nvPicPr>
          <p:cNvPr id="63493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7663" y="5486400"/>
            <a:ext cx="3557587" cy="1201738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5538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4475" y="1828800"/>
            <a:ext cx="4784725" cy="371951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5539" name="TextBox 2"/>
          <p:cNvSpPr txBox="1"/>
          <p:nvPr/>
        </p:nvSpPr>
        <p:spPr>
          <a:xfrm>
            <a:off x="4763" y="228600"/>
            <a:ext cx="9144000" cy="5842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algn="ctr">
              <a:spcBef>
                <a:spcPct val="0"/>
              </a:spcBef>
            </a:pPr>
            <a:r>
              <a:rPr lang="en-US" altLang="zh-CN" sz="3200" b="1" dirty="0">
                <a:latin typeface="Times" charset="0"/>
                <a:ea typeface="宋体" panose="02010600030101010101" pitchFamily="2" charset="-122"/>
              </a:rPr>
              <a:t>A detective story for understanding ATP synthesis</a:t>
            </a:r>
            <a:endParaRPr lang="en-US" altLang="zh-CN" sz="3200" b="1" dirty="0">
              <a:latin typeface="Times" charset="0"/>
              <a:ea typeface="宋体" panose="02010600030101010101" pitchFamily="2" charset="-122"/>
            </a:endParaRPr>
          </a:p>
        </p:txBody>
      </p:sp>
      <p:sp>
        <p:nvSpPr>
          <p:cNvPr id="65540" name="TextBox 3"/>
          <p:cNvSpPr txBox="1"/>
          <p:nvPr/>
        </p:nvSpPr>
        <p:spPr>
          <a:xfrm>
            <a:off x="5257800" y="1241425"/>
            <a:ext cx="3575050" cy="526256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>
              <a:spcBef>
                <a:spcPct val="0"/>
              </a:spcBef>
            </a:pPr>
            <a:r>
              <a:rPr lang="en-US" altLang="zh-CN" dirty="0">
                <a:latin typeface="Times" charset="0"/>
                <a:ea typeface="宋体" panose="02010600030101010101" pitchFamily="2" charset="-122"/>
              </a:rPr>
              <a:t>What makes ATP?</a:t>
            </a:r>
            <a:endParaRPr lang="en-US" altLang="zh-CN" dirty="0">
              <a:latin typeface="Times" charset="0"/>
              <a:ea typeface="宋体" panose="02010600030101010101" pitchFamily="2" charset="-122"/>
            </a:endParaRPr>
          </a:p>
          <a:p>
            <a:pPr marL="0" lvl="0" indent="0">
              <a:spcBef>
                <a:spcPct val="0"/>
              </a:spcBef>
            </a:pPr>
            <a:r>
              <a:rPr lang="en-US" altLang="zh-CN" dirty="0">
                <a:latin typeface="Times" charset="0"/>
                <a:ea typeface="宋体" panose="02010600030101010101" pitchFamily="2" charset="-122"/>
              </a:rPr>
              <a:t>  </a:t>
            </a:r>
            <a:r>
              <a:rPr lang="en-US" altLang="zh-CN" dirty="0">
                <a:solidFill>
                  <a:srgbClr val="FF0000"/>
                </a:solidFill>
                <a:latin typeface="Times" charset="0"/>
                <a:ea typeface="宋体" panose="02010600030101010101" pitchFamily="2" charset="-122"/>
              </a:rPr>
              <a:t>The proton gradient</a:t>
            </a:r>
            <a:endParaRPr lang="en-US" altLang="zh-CN" dirty="0">
              <a:solidFill>
                <a:srgbClr val="FF0000"/>
              </a:solidFill>
              <a:latin typeface="Times" charset="0"/>
              <a:ea typeface="宋体" panose="02010600030101010101" pitchFamily="2" charset="-122"/>
            </a:endParaRPr>
          </a:p>
          <a:p>
            <a:pPr marL="0" lvl="0" indent="0">
              <a:spcBef>
                <a:spcPct val="0"/>
              </a:spcBef>
            </a:pPr>
            <a:r>
              <a:rPr lang="en-US" altLang="zh-CN" dirty="0">
                <a:latin typeface="Times" charset="0"/>
                <a:ea typeface="宋体" panose="02010600030101010101" pitchFamily="2" charset="-122"/>
              </a:rPr>
              <a:t>Who makes ATP?</a:t>
            </a:r>
            <a:endParaRPr lang="en-US" altLang="zh-CN" dirty="0">
              <a:latin typeface="Times" charset="0"/>
              <a:ea typeface="宋体" panose="02010600030101010101" pitchFamily="2" charset="-122"/>
            </a:endParaRPr>
          </a:p>
          <a:p>
            <a:pPr marL="0" lvl="0" indent="0">
              <a:spcBef>
                <a:spcPct val="0"/>
              </a:spcBef>
            </a:pPr>
            <a:r>
              <a:rPr lang="en-US" altLang="zh-CN" dirty="0">
                <a:latin typeface="Times" charset="0"/>
                <a:ea typeface="宋体" panose="02010600030101010101" pitchFamily="2" charset="-122"/>
              </a:rPr>
              <a:t>  </a:t>
            </a:r>
            <a:r>
              <a:rPr lang="en-US" altLang="zh-CN" dirty="0">
                <a:solidFill>
                  <a:srgbClr val="FF0000"/>
                </a:solidFill>
                <a:latin typeface="Times" charset="0"/>
                <a:ea typeface="宋体" panose="02010600030101010101" pitchFamily="2" charset="-122"/>
              </a:rPr>
              <a:t>The F</a:t>
            </a:r>
            <a:r>
              <a:rPr lang="en-US" altLang="zh-CN" baseline="-25000" dirty="0">
                <a:solidFill>
                  <a:srgbClr val="FF0000"/>
                </a:solidFill>
                <a:latin typeface="Times" charset="0"/>
                <a:ea typeface="宋体" panose="02010600030101010101" pitchFamily="2" charset="-122"/>
              </a:rPr>
              <a:t>1</a:t>
            </a:r>
            <a:r>
              <a:rPr lang="en-US" altLang="zh-CN" dirty="0">
                <a:solidFill>
                  <a:srgbClr val="FF0000"/>
                </a:solidFill>
                <a:latin typeface="Times" charset="0"/>
                <a:ea typeface="宋体" panose="02010600030101010101" pitchFamily="2" charset="-122"/>
              </a:rPr>
              <a:t> ATPase/synthase</a:t>
            </a:r>
            <a:endParaRPr lang="en-US" altLang="zh-CN" dirty="0">
              <a:latin typeface="Times" charset="0"/>
              <a:ea typeface="宋体" panose="02010600030101010101" pitchFamily="2" charset="-122"/>
            </a:endParaRPr>
          </a:p>
          <a:p>
            <a:pPr marL="0" lvl="0" indent="0">
              <a:spcBef>
                <a:spcPct val="0"/>
              </a:spcBef>
            </a:pPr>
            <a:r>
              <a:rPr lang="en-US" altLang="zh-CN" dirty="0">
                <a:latin typeface="Times" charset="0"/>
                <a:ea typeface="宋体" panose="02010600030101010101" pitchFamily="2" charset="-122"/>
              </a:rPr>
              <a:t>An unusual problem</a:t>
            </a:r>
            <a:endParaRPr lang="en-US" altLang="zh-CN" dirty="0">
              <a:latin typeface="Times" charset="0"/>
              <a:ea typeface="宋体" panose="02010600030101010101" pitchFamily="2" charset="-122"/>
            </a:endParaRPr>
          </a:p>
          <a:p>
            <a:pPr marL="0" lvl="0" indent="0">
              <a:spcBef>
                <a:spcPct val="0"/>
              </a:spcBef>
            </a:pPr>
            <a:r>
              <a:rPr lang="en-US" altLang="zh-CN" dirty="0">
                <a:solidFill>
                  <a:srgbClr val="BFBFBF"/>
                </a:solidFill>
                <a:latin typeface="Times" charset="0"/>
                <a:ea typeface="宋体" panose="02010600030101010101" pitchFamily="2" charset="-122"/>
              </a:rPr>
              <a:t>  </a:t>
            </a:r>
            <a:r>
              <a:rPr lang="en-US" altLang="zh-CN" dirty="0">
                <a:solidFill>
                  <a:srgbClr val="FF0000"/>
                </a:solidFill>
                <a:latin typeface="Times" charset="0"/>
                <a:ea typeface="宋体" panose="02010600030101010101" pitchFamily="2" charset="-122"/>
              </a:rPr>
              <a:t>ATP release</a:t>
            </a:r>
            <a:endParaRPr lang="en-US" altLang="zh-CN" dirty="0">
              <a:solidFill>
                <a:srgbClr val="BFBFBF"/>
              </a:solidFill>
              <a:latin typeface="Times" charset="0"/>
              <a:ea typeface="宋体" panose="02010600030101010101" pitchFamily="2" charset="-122"/>
            </a:endParaRPr>
          </a:p>
          <a:p>
            <a:pPr marL="0" lvl="0" indent="0">
              <a:spcBef>
                <a:spcPct val="0"/>
              </a:spcBef>
            </a:pPr>
            <a:r>
              <a:rPr lang="en-US" altLang="zh-CN" dirty="0">
                <a:latin typeface="Times" charset="0"/>
                <a:ea typeface="宋体" panose="02010600030101010101" pitchFamily="2" charset="-122"/>
              </a:rPr>
              <a:t>A solution</a:t>
            </a:r>
            <a:endParaRPr lang="en-US" altLang="zh-CN" dirty="0">
              <a:latin typeface="Times" charset="0"/>
              <a:ea typeface="宋体" panose="02010600030101010101" pitchFamily="2" charset="-122"/>
            </a:endParaRPr>
          </a:p>
          <a:p>
            <a:pPr marL="0" lvl="0" indent="0">
              <a:spcBef>
                <a:spcPct val="0"/>
              </a:spcBef>
            </a:pPr>
            <a:r>
              <a:rPr lang="en-US" altLang="zh-CN" dirty="0">
                <a:solidFill>
                  <a:srgbClr val="BFBFBF"/>
                </a:solidFill>
                <a:latin typeface="Times" charset="0"/>
                <a:ea typeface="宋体" panose="02010600030101010101" pitchFamily="2" charset="-122"/>
              </a:rPr>
              <a:t>  </a:t>
            </a:r>
            <a:r>
              <a:rPr lang="en-US" altLang="zh-CN" dirty="0">
                <a:solidFill>
                  <a:srgbClr val="FF0000"/>
                </a:solidFill>
                <a:latin typeface="Times" charset="0"/>
                <a:ea typeface="宋体" panose="02010600030101010101" pitchFamily="2" charset="-122"/>
              </a:rPr>
              <a:t>Conformational change</a:t>
            </a:r>
            <a:endParaRPr lang="en-US" altLang="zh-CN" dirty="0">
              <a:solidFill>
                <a:srgbClr val="BFBFBF"/>
              </a:solidFill>
              <a:latin typeface="Times" charset="0"/>
              <a:ea typeface="宋体" panose="02010600030101010101" pitchFamily="2" charset="-122"/>
            </a:endParaRPr>
          </a:p>
          <a:p>
            <a:pPr marL="0" lvl="0" indent="0">
              <a:spcBef>
                <a:spcPct val="0"/>
              </a:spcBef>
            </a:pPr>
            <a:r>
              <a:rPr lang="en-US" altLang="zh-CN" dirty="0">
                <a:latin typeface="Times" charset="0"/>
                <a:ea typeface="宋体" panose="02010600030101010101" pitchFamily="2" charset="-122"/>
              </a:rPr>
              <a:t>Who provides the solution?</a:t>
            </a:r>
            <a:endParaRPr lang="en-US" altLang="zh-CN" dirty="0">
              <a:latin typeface="Times" charset="0"/>
              <a:ea typeface="宋体" panose="02010600030101010101" pitchFamily="2" charset="-122"/>
            </a:endParaRPr>
          </a:p>
          <a:p>
            <a:pPr marL="0" lvl="0" indent="0">
              <a:spcBef>
                <a:spcPct val="0"/>
              </a:spcBef>
            </a:pPr>
            <a:r>
              <a:rPr lang="en-US" altLang="zh-CN" dirty="0">
                <a:solidFill>
                  <a:srgbClr val="BFBFBF"/>
                </a:solidFill>
                <a:latin typeface="Times" charset="0"/>
                <a:ea typeface="宋体" panose="02010600030101010101" pitchFamily="2" charset="-122"/>
              </a:rPr>
              <a:t> </a:t>
            </a:r>
            <a:r>
              <a:rPr lang="en-US" altLang="zh-CN" dirty="0">
                <a:solidFill>
                  <a:srgbClr val="FF0000"/>
                </a:solidFill>
                <a:latin typeface="Times" charset="0"/>
                <a:ea typeface="宋体" panose="02010600030101010101" pitchFamily="2" charset="-122"/>
              </a:rPr>
              <a:t>The </a:t>
            </a:r>
            <a:r>
              <a:rPr lang="el-GR" altLang="zh-CN" b="1" dirty="0">
                <a:solidFill>
                  <a:srgbClr val="FF0000"/>
                </a:solidFill>
                <a:latin typeface="Times" charset="0"/>
              </a:rPr>
              <a:t>γε</a:t>
            </a:r>
            <a:r>
              <a:rPr lang="en-US" altLang="zh-CN" b="1" dirty="0">
                <a:solidFill>
                  <a:srgbClr val="FF0000"/>
                </a:solidFill>
                <a:latin typeface="Times" charset="0"/>
                <a:ea typeface="宋体" panose="02010600030101010101" pitchFamily="2" charset="-122"/>
              </a:rPr>
              <a:t> central stalk</a:t>
            </a:r>
            <a:endParaRPr lang="en-US" altLang="zh-CN" b="1" dirty="0">
              <a:solidFill>
                <a:srgbClr val="FF0000"/>
              </a:solidFill>
              <a:latin typeface="Times" charset="0"/>
              <a:ea typeface="宋体" panose="02010600030101010101" pitchFamily="2" charset="-122"/>
            </a:endParaRPr>
          </a:p>
          <a:p>
            <a:pPr marL="0" lvl="0" indent="0">
              <a:spcBef>
                <a:spcPct val="0"/>
              </a:spcBef>
            </a:pPr>
            <a:r>
              <a:rPr lang="en-US" altLang="zh-CN" dirty="0">
                <a:latin typeface="Times" charset="0"/>
                <a:ea typeface="宋体" panose="02010600030101010101" pitchFamily="2" charset="-122"/>
              </a:rPr>
              <a:t>The final link</a:t>
            </a:r>
            <a:endParaRPr lang="en-US" altLang="zh-CN" dirty="0">
              <a:latin typeface="Times" charset="0"/>
              <a:ea typeface="宋体" panose="02010600030101010101" pitchFamily="2" charset="-122"/>
            </a:endParaRPr>
          </a:p>
          <a:p>
            <a:pPr marL="0" lvl="0" indent="0">
              <a:spcBef>
                <a:spcPct val="0"/>
              </a:spcBef>
            </a:pPr>
            <a:r>
              <a:rPr lang="en-US" altLang="zh-CN" dirty="0">
                <a:latin typeface="Times" charset="0"/>
                <a:ea typeface="宋体" panose="02010600030101010101" pitchFamily="2" charset="-122"/>
              </a:rPr>
              <a:t>  </a:t>
            </a:r>
            <a:r>
              <a:rPr lang="en-US" altLang="zh-CN" dirty="0">
                <a:solidFill>
                  <a:srgbClr val="FF0000"/>
                </a:solidFill>
                <a:latin typeface="Times" charset="0"/>
                <a:ea typeface="宋体" panose="02010600030101010101" pitchFamily="2" charset="-122"/>
              </a:rPr>
              <a:t>F</a:t>
            </a:r>
            <a:r>
              <a:rPr lang="en-US" altLang="zh-CN" baseline="-25000" dirty="0">
                <a:solidFill>
                  <a:srgbClr val="FF0000"/>
                </a:solidFill>
                <a:latin typeface="Times" charset="0"/>
                <a:ea typeface="宋体" panose="02010600030101010101" pitchFamily="2" charset="-122"/>
              </a:rPr>
              <a:t>0</a:t>
            </a:r>
            <a:r>
              <a:rPr lang="en-US" altLang="zh-CN" dirty="0">
                <a:solidFill>
                  <a:srgbClr val="FF0000"/>
                </a:solidFill>
                <a:latin typeface="Times" charset="0"/>
                <a:ea typeface="宋体" panose="02010600030101010101" pitchFamily="2" charset="-122"/>
              </a:rPr>
              <a:t> that transports H</a:t>
            </a:r>
            <a:r>
              <a:rPr lang="en-US" altLang="zh-CN" baseline="30000" dirty="0">
                <a:solidFill>
                  <a:srgbClr val="FF0000"/>
                </a:solidFill>
                <a:latin typeface="Times" charset="0"/>
                <a:ea typeface="宋体" panose="02010600030101010101" pitchFamily="2" charset="-122"/>
              </a:rPr>
              <a:t>+</a:t>
            </a:r>
            <a:endParaRPr lang="en-US" altLang="zh-CN" baseline="30000" dirty="0">
              <a:latin typeface="Times" charset="0"/>
              <a:ea typeface="宋体" panose="02010600030101010101" pitchFamily="2" charset="-122"/>
            </a:endParaRPr>
          </a:p>
          <a:p>
            <a:pPr marL="0" lvl="0" indent="0">
              <a:spcBef>
                <a:spcPct val="0"/>
              </a:spcBef>
            </a:pPr>
            <a:r>
              <a:rPr lang="en-US" altLang="zh-CN" dirty="0">
                <a:latin typeface="Times" charset="0"/>
                <a:ea typeface="宋体" panose="02010600030101010101" pitchFamily="2" charset="-122"/>
              </a:rPr>
              <a:t>The missing puzzle</a:t>
            </a:r>
            <a:endParaRPr lang="en-US" altLang="zh-CN" dirty="0">
              <a:latin typeface="Times" charset="0"/>
              <a:ea typeface="宋体" panose="02010600030101010101" pitchFamily="2" charset="-122"/>
            </a:endParaRPr>
          </a:p>
          <a:p>
            <a:pPr marL="0" lvl="0" indent="0">
              <a:spcBef>
                <a:spcPct val="0"/>
              </a:spcBef>
            </a:pPr>
            <a:r>
              <a:rPr lang="en-US" altLang="zh-CN" dirty="0">
                <a:solidFill>
                  <a:srgbClr val="FF0000"/>
                </a:solidFill>
                <a:latin typeface="Times" charset="0"/>
                <a:ea typeface="宋体" panose="02010600030101010101" pitchFamily="2" charset="-122"/>
              </a:rPr>
              <a:t>  Two half channels</a:t>
            </a:r>
            <a:endParaRPr lang="en-US" altLang="zh-CN" dirty="0">
              <a:latin typeface="Times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ATP Synthase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35" y="102235"/>
            <a:ext cx="9142730" cy="64115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6562" name="Picture 2" descr="figure_19_27a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300038"/>
            <a:ext cx="5378450" cy="655796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6563" name="Picture 2" descr="figure_19_27b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2350" y="2286000"/>
            <a:ext cx="5605463" cy="17526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6564" name="Picture 2" descr="figure_19_25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0" y="4267200"/>
            <a:ext cx="4010025" cy="241458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Arc 4"/>
          <p:cNvSpPr/>
          <p:nvPr/>
        </p:nvSpPr>
        <p:spPr bwMode="auto">
          <a:xfrm>
            <a:off x="5867400" y="4495800"/>
            <a:ext cx="2057400" cy="1920875"/>
          </a:xfrm>
          <a:prstGeom prst="arc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stealth" w="lg" len="lg"/>
            <a:tailEnd type="none" w="med" len="med"/>
          </a:ln>
          <a:effectLst/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" charset="0"/>
              <a:ea typeface="+mn-ea"/>
              <a:cs typeface="+mn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867400" y="2743200"/>
            <a:ext cx="1022350" cy="533400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>
              <a:spcBef>
                <a:spcPct val="0"/>
              </a:spcBef>
            </a:pPr>
            <a:endParaRPr lang="zh-CN" altLang="zh-CN" dirty="0">
              <a:latin typeface="Times" charset="0"/>
              <a:ea typeface="宋体" panose="02010600030101010101" pitchFamily="2" charset="-122"/>
            </a:endParaRPr>
          </a:p>
        </p:txBody>
      </p:sp>
      <p:sp>
        <p:nvSpPr>
          <p:cNvPr id="66567" name="TextBox 2"/>
          <p:cNvSpPr txBox="1"/>
          <p:nvPr/>
        </p:nvSpPr>
        <p:spPr>
          <a:xfrm>
            <a:off x="5257800" y="457200"/>
            <a:ext cx="3886200" cy="157003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algn="ctr">
              <a:spcBef>
                <a:spcPct val="0"/>
              </a:spcBef>
            </a:pPr>
            <a:r>
              <a:rPr lang="en-US" altLang="zh-CN" sz="3200" b="1" dirty="0">
                <a:latin typeface="Times" charset="0"/>
                <a:ea typeface="宋体" panose="02010600030101010101" pitchFamily="2" charset="-122"/>
              </a:rPr>
              <a:t>Experiments to visualize the rotation of the ATP synthase</a:t>
            </a:r>
            <a:endParaRPr lang="en-US" altLang="zh-CN" sz="3200" b="1" dirty="0">
              <a:latin typeface="Times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8194" name="Picture 2" descr="figure_19_02a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03875" y="1539875"/>
            <a:ext cx="2930525" cy="51657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195" name="TextBox 1"/>
          <p:cNvSpPr txBox="1"/>
          <p:nvPr/>
        </p:nvSpPr>
        <p:spPr>
          <a:xfrm>
            <a:off x="0" y="152400"/>
            <a:ext cx="9144000" cy="10779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algn="ctr">
              <a:spcBef>
                <a:spcPct val="0"/>
              </a:spcBef>
            </a:pPr>
            <a:r>
              <a:rPr lang="en-US" altLang="zh-CN" sz="3200" b="1" dirty="0">
                <a:latin typeface="Times" charset="0"/>
                <a:ea typeface="宋体" panose="02010600030101010101" pitchFamily="2" charset="-122"/>
              </a:rPr>
              <a:t>Oxidative phosphorylation: production of ATP inside of the mitochondrion</a:t>
            </a:r>
            <a:endParaRPr lang="en-US" altLang="zh-CN" sz="3200" b="1" dirty="0">
              <a:latin typeface="Times" charset="0"/>
              <a:ea typeface="宋体" panose="02010600030101010101" pitchFamily="2" charset="-122"/>
            </a:endParaRPr>
          </a:p>
        </p:txBody>
      </p:sp>
      <p:sp>
        <p:nvSpPr>
          <p:cNvPr id="8196" name="TextBox 2"/>
          <p:cNvSpPr txBox="1"/>
          <p:nvPr/>
        </p:nvSpPr>
        <p:spPr>
          <a:xfrm>
            <a:off x="287338" y="1905000"/>
            <a:ext cx="5199062" cy="44005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342900" lvl="0" indent="-342900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altLang="zh-CN" dirty="0">
                <a:latin typeface="Times" charset="0"/>
                <a:ea typeface="宋体" panose="02010600030101010101" pitchFamily="2" charset="-122"/>
              </a:rPr>
              <a:t>Oxidation of NADH and FADH</a:t>
            </a:r>
            <a:r>
              <a:rPr lang="en-US" altLang="zh-CN" baseline="-25000" dirty="0">
                <a:latin typeface="Times" charset="0"/>
                <a:ea typeface="宋体" panose="02010600030101010101" pitchFamily="2" charset="-122"/>
              </a:rPr>
              <a:t>2</a:t>
            </a:r>
            <a:endParaRPr lang="en-US" altLang="zh-CN" baseline="-25000" dirty="0">
              <a:latin typeface="Times" charset="0"/>
              <a:ea typeface="宋体" panose="02010600030101010101" pitchFamily="2" charset="-122"/>
            </a:endParaRPr>
          </a:p>
          <a:p>
            <a:pPr marL="342900" lvl="0" indent="-342900">
              <a:spcBef>
                <a:spcPct val="0"/>
              </a:spcBef>
              <a:buFont typeface="Wingdings" panose="05000000000000000000" pitchFamily="2" charset="2"/>
              <a:buChar char="Ø"/>
            </a:pPr>
            <a:endParaRPr lang="en-US" altLang="zh-CN" baseline="-25000" dirty="0">
              <a:latin typeface="Times" charset="0"/>
              <a:ea typeface="宋体" panose="02010600030101010101" pitchFamily="2" charset="-122"/>
            </a:endParaRPr>
          </a:p>
          <a:p>
            <a:pPr marL="342900" lvl="0" indent="-342900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altLang="zh-CN" dirty="0">
                <a:latin typeface="Times" charset="0"/>
                <a:ea typeface="宋体" panose="02010600030101010101" pitchFamily="2" charset="-122"/>
              </a:rPr>
              <a:t>O</a:t>
            </a:r>
            <a:r>
              <a:rPr lang="en-US" altLang="zh-CN" baseline="-25000" dirty="0">
                <a:latin typeface="Times" charset="0"/>
                <a:ea typeface="宋体" panose="02010600030101010101" pitchFamily="2" charset="-122"/>
              </a:rPr>
              <a:t>2</a:t>
            </a:r>
            <a:r>
              <a:rPr lang="en-US" altLang="zh-CN" dirty="0">
                <a:latin typeface="Times" charset="0"/>
                <a:ea typeface="宋体" panose="02010600030101010101" pitchFamily="2" charset="-122"/>
              </a:rPr>
              <a:t> as the final electron acceptor (cellular respiration)</a:t>
            </a:r>
            <a:endParaRPr lang="en-US" altLang="zh-CN" dirty="0">
              <a:latin typeface="Times" charset="0"/>
              <a:ea typeface="宋体" panose="02010600030101010101" pitchFamily="2" charset="-122"/>
            </a:endParaRPr>
          </a:p>
          <a:p>
            <a:pPr marL="342900" lvl="0" indent="-342900">
              <a:spcBef>
                <a:spcPct val="0"/>
              </a:spcBef>
              <a:buFont typeface="Wingdings" panose="05000000000000000000" pitchFamily="2" charset="2"/>
              <a:buChar char="Ø"/>
            </a:pPr>
            <a:endParaRPr lang="en-US" altLang="zh-CN" dirty="0">
              <a:latin typeface="Times" charset="0"/>
              <a:ea typeface="宋体" panose="02010600030101010101" pitchFamily="2" charset="-122"/>
            </a:endParaRPr>
          </a:p>
          <a:p>
            <a:pPr marL="342900" lvl="0" indent="-342900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altLang="zh-CN" dirty="0">
                <a:latin typeface="Times" charset="0"/>
                <a:ea typeface="宋体" panose="02010600030101010101" pitchFamily="2" charset="-122"/>
              </a:rPr>
              <a:t>Happens inside of mitochondrion</a:t>
            </a:r>
            <a:endParaRPr lang="en-US" altLang="zh-CN" dirty="0">
              <a:latin typeface="Times" charset="0"/>
              <a:ea typeface="宋体" panose="02010600030101010101" pitchFamily="2" charset="-122"/>
            </a:endParaRPr>
          </a:p>
          <a:p>
            <a:pPr marL="342900" lvl="0" indent="-342900">
              <a:spcBef>
                <a:spcPct val="0"/>
              </a:spcBef>
              <a:buNone/>
            </a:pPr>
            <a:endParaRPr lang="en-US" altLang="zh-CN" dirty="0">
              <a:latin typeface="Times" charset="0"/>
              <a:ea typeface="宋体" panose="02010600030101010101" pitchFamily="2" charset="-122"/>
            </a:endParaRPr>
          </a:p>
          <a:p>
            <a:pPr marL="342900" lvl="0" indent="-342900"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en-US" altLang="zh-CN" dirty="0">
                <a:latin typeface="Times" charset="0"/>
                <a:ea typeface="宋体" panose="02010600030101010101" pitchFamily="2" charset="-122"/>
              </a:rPr>
              <a:t>Outer membrane: permeable</a:t>
            </a:r>
            <a:endParaRPr lang="en-US" altLang="zh-CN" dirty="0">
              <a:latin typeface="Times" charset="0"/>
              <a:ea typeface="宋体" panose="02010600030101010101" pitchFamily="2" charset="-122"/>
            </a:endParaRPr>
          </a:p>
          <a:p>
            <a:pPr marL="342900" lvl="0" indent="-342900"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en-US" altLang="zh-CN" dirty="0">
                <a:latin typeface="Times" charset="0"/>
                <a:ea typeface="宋体" panose="02010600030101010101" pitchFamily="2" charset="-122"/>
              </a:rPr>
              <a:t>Inner membrane: impermeable</a:t>
            </a:r>
            <a:endParaRPr lang="en-US" altLang="zh-CN" dirty="0">
              <a:latin typeface="Times" charset="0"/>
              <a:ea typeface="宋体" panose="02010600030101010101" pitchFamily="2" charset="-122"/>
            </a:endParaRPr>
          </a:p>
          <a:p>
            <a:pPr marL="342900" lvl="0" indent="-342900"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en-US" altLang="zh-CN" dirty="0">
                <a:latin typeface="Times" charset="0"/>
                <a:ea typeface="宋体" panose="02010600030101010101" pitchFamily="2" charset="-122"/>
              </a:rPr>
              <a:t>Matrix: enriched with enzymes and cofactors</a:t>
            </a:r>
            <a:endParaRPr lang="en-US" altLang="zh-CN" dirty="0">
              <a:latin typeface="Times" charset="0"/>
              <a:ea typeface="宋体" panose="02010600030101010101" pitchFamily="2" charset="-122"/>
            </a:endParaRPr>
          </a:p>
          <a:p>
            <a:pPr marL="342900" lvl="0" indent="-342900">
              <a:spcBef>
                <a:spcPct val="0"/>
              </a:spcBef>
              <a:buNone/>
            </a:pPr>
            <a:endParaRPr lang="en-US" altLang="zh-CN" dirty="0">
              <a:latin typeface="Times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8610" name="TextBox 1"/>
          <p:cNvSpPr txBox="1"/>
          <p:nvPr/>
        </p:nvSpPr>
        <p:spPr>
          <a:xfrm>
            <a:off x="363538" y="533400"/>
            <a:ext cx="8475662" cy="5842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algn="ctr">
              <a:spcBef>
                <a:spcPct val="0"/>
              </a:spcBef>
            </a:pPr>
            <a:r>
              <a:rPr lang="en-US" altLang="en-US" sz="3200" b="1" dirty="0">
                <a:latin typeface="Times" charset="0"/>
              </a:rPr>
              <a:t>How many protons are need to produce 1 ATP?</a:t>
            </a:r>
            <a:endParaRPr lang="en-US" altLang="en-US" sz="3200" b="1" dirty="0">
              <a:latin typeface="Times" charset="0"/>
            </a:endParaRPr>
          </a:p>
        </p:txBody>
      </p:sp>
      <p:pic>
        <p:nvPicPr>
          <p:cNvPr id="68611" name="Picture 2" descr="figure_19_2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53000" y="1524000"/>
            <a:ext cx="3614738" cy="51736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8612" name="TextBox 1"/>
          <p:cNvSpPr txBox="1"/>
          <p:nvPr/>
        </p:nvSpPr>
        <p:spPr>
          <a:xfrm>
            <a:off x="228600" y="1858963"/>
            <a:ext cx="4508500" cy="41560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342900" lvl="0" indent="-342900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altLang="zh-CN" dirty="0">
                <a:latin typeface="Times" charset="0"/>
                <a:ea typeface="宋体" panose="02010600030101010101" pitchFamily="2" charset="-122"/>
              </a:rPr>
              <a:t>A full circle of rotation =  3ATP</a:t>
            </a:r>
            <a:endParaRPr lang="en-US" altLang="zh-CN" dirty="0">
              <a:latin typeface="Times" charset="0"/>
              <a:ea typeface="宋体" panose="02010600030101010101" pitchFamily="2" charset="-122"/>
            </a:endParaRPr>
          </a:p>
          <a:p>
            <a:pPr marL="342900" lvl="0" indent="-342900">
              <a:spcBef>
                <a:spcPct val="0"/>
              </a:spcBef>
              <a:buFont typeface="Wingdings" panose="05000000000000000000" pitchFamily="2" charset="2"/>
              <a:buChar char="Ø"/>
            </a:pPr>
            <a:endParaRPr lang="en-US" altLang="zh-CN" dirty="0">
              <a:latin typeface="Times" charset="0"/>
              <a:ea typeface="宋体" panose="02010600030101010101" pitchFamily="2" charset="-122"/>
            </a:endParaRPr>
          </a:p>
          <a:p>
            <a:pPr marL="342900" lvl="0" indent="-342900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altLang="zh-CN" dirty="0">
                <a:latin typeface="Times" charset="0"/>
                <a:ea typeface="宋体" panose="02010600030101010101" pitchFamily="2" charset="-122"/>
              </a:rPr>
              <a:t>A full circle = number (N) of subunits in the C ring</a:t>
            </a:r>
            <a:endParaRPr lang="en-US" altLang="zh-CN" dirty="0">
              <a:latin typeface="Times" charset="0"/>
              <a:ea typeface="宋体" panose="02010600030101010101" pitchFamily="2" charset="-122"/>
            </a:endParaRPr>
          </a:p>
          <a:p>
            <a:pPr marL="342900" lvl="0" indent="-342900">
              <a:spcBef>
                <a:spcPct val="0"/>
              </a:spcBef>
              <a:buFont typeface="Wingdings" panose="05000000000000000000" pitchFamily="2" charset="2"/>
              <a:buChar char="Ø"/>
            </a:pPr>
            <a:endParaRPr lang="en-US" altLang="zh-CN" dirty="0">
              <a:latin typeface="Times" charset="0"/>
              <a:ea typeface="宋体" panose="02010600030101010101" pitchFamily="2" charset="-122"/>
            </a:endParaRPr>
          </a:p>
          <a:p>
            <a:pPr marL="342900" lvl="0" indent="-342900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altLang="zh-CN" dirty="0">
                <a:latin typeface="Times" charset="0"/>
                <a:ea typeface="宋体" panose="02010600030101010101" pitchFamily="2" charset="-122"/>
              </a:rPr>
              <a:t>N = 10 – 14 (take 12 for average)</a:t>
            </a:r>
            <a:endParaRPr lang="en-US" altLang="zh-CN" dirty="0">
              <a:latin typeface="Times" charset="0"/>
              <a:ea typeface="宋体" panose="02010600030101010101" pitchFamily="2" charset="-122"/>
            </a:endParaRPr>
          </a:p>
          <a:p>
            <a:pPr marL="342900" lvl="0" indent="-342900">
              <a:spcBef>
                <a:spcPct val="0"/>
              </a:spcBef>
              <a:buFont typeface="Wingdings" panose="05000000000000000000" pitchFamily="2" charset="2"/>
              <a:buChar char="Ø"/>
            </a:pPr>
            <a:endParaRPr lang="en-US" altLang="zh-CN" dirty="0">
              <a:latin typeface="Times" charset="0"/>
              <a:ea typeface="宋体" panose="02010600030101010101" pitchFamily="2" charset="-122"/>
            </a:endParaRPr>
          </a:p>
          <a:p>
            <a:pPr marL="342900" lvl="0" indent="-342900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altLang="zh-CN" dirty="0">
                <a:latin typeface="Times" charset="0"/>
                <a:ea typeface="宋体" panose="02010600030101010101" pitchFamily="2" charset="-122"/>
              </a:rPr>
              <a:t>Therefore, </a:t>
            </a:r>
            <a:r>
              <a:rPr lang="en-US" altLang="zh-CN" b="1" dirty="0">
                <a:latin typeface="Times" charset="0"/>
                <a:ea typeface="宋体" panose="02010600030101010101" pitchFamily="2" charset="-122"/>
              </a:rPr>
              <a:t>~4 protons </a:t>
            </a:r>
            <a:r>
              <a:rPr lang="en-US" altLang="zh-CN" dirty="0">
                <a:latin typeface="Times" charset="0"/>
                <a:ea typeface="宋体" panose="02010600030101010101" pitchFamily="2" charset="-122"/>
              </a:rPr>
              <a:t>are needed to produce</a:t>
            </a:r>
            <a:r>
              <a:rPr lang="en-US" altLang="zh-CN" b="1" dirty="0">
                <a:latin typeface="Times" charset="0"/>
                <a:ea typeface="宋体" panose="02010600030101010101" pitchFamily="2" charset="-122"/>
              </a:rPr>
              <a:t> 1 ATP</a:t>
            </a:r>
            <a:endParaRPr lang="en-US" altLang="zh-CN" b="1" dirty="0">
              <a:latin typeface="Times" charset="0"/>
              <a:ea typeface="宋体" panose="02010600030101010101" pitchFamily="2" charset="-122"/>
            </a:endParaRPr>
          </a:p>
          <a:p>
            <a:pPr marL="342900" lvl="0" indent="-342900">
              <a:spcBef>
                <a:spcPct val="0"/>
              </a:spcBef>
              <a:buNone/>
            </a:pPr>
            <a:endParaRPr lang="en-US" altLang="zh-CN" dirty="0">
              <a:latin typeface="Times" charset="0"/>
              <a:ea typeface="宋体" panose="02010600030101010101" pitchFamily="2" charset="-122"/>
            </a:endParaRPr>
          </a:p>
        </p:txBody>
      </p:sp>
      <p:sp>
        <p:nvSpPr>
          <p:cNvPr id="68613" name="TextBox 3"/>
          <p:cNvSpPr txBox="1"/>
          <p:nvPr/>
        </p:nvSpPr>
        <p:spPr>
          <a:xfrm>
            <a:off x="7620000" y="1879600"/>
            <a:ext cx="1423988" cy="46196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>
              <a:spcBef>
                <a:spcPct val="0"/>
              </a:spcBef>
            </a:pPr>
            <a:r>
              <a:rPr lang="en-US" altLang="zh-CN" b="1" dirty="0">
                <a:latin typeface="Times" charset="0"/>
                <a:ea typeface="宋体" panose="02010600030101010101" pitchFamily="2" charset="-122"/>
              </a:rPr>
              <a:t>Bovine: 8</a:t>
            </a:r>
            <a:endParaRPr lang="en-US" altLang="zh-CN" b="1" dirty="0">
              <a:latin typeface="Times" charset="0"/>
              <a:ea typeface="宋体" panose="02010600030101010101" pitchFamily="2" charset="-122"/>
            </a:endParaRPr>
          </a:p>
        </p:txBody>
      </p:sp>
      <p:sp>
        <p:nvSpPr>
          <p:cNvPr id="68614" name="TextBox 5"/>
          <p:cNvSpPr txBox="1"/>
          <p:nvPr/>
        </p:nvSpPr>
        <p:spPr>
          <a:xfrm>
            <a:off x="7620000" y="3429000"/>
            <a:ext cx="1373188" cy="46196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>
              <a:spcBef>
                <a:spcPct val="0"/>
              </a:spcBef>
            </a:pPr>
            <a:r>
              <a:rPr lang="en-US" altLang="zh-CN" b="1" dirty="0">
                <a:latin typeface="Times" charset="0"/>
                <a:ea typeface="宋体" panose="02010600030101010101" pitchFamily="2" charset="-122"/>
              </a:rPr>
              <a:t>Yeast: 10</a:t>
            </a:r>
            <a:endParaRPr lang="en-US" altLang="zh-CN" b="1" dirty="0">
              <a:latin typeface="Times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0658" name="TextBox 1"/>
          <p:cNvSpPr txBox="1"/>
          <p:nvPr/>
        </p:nvSpPr>
        <p:spPr>
          <a:xfrm>
            <a:off x="773113" y="533400"/>
            <a:ext cx="7656512" cy="107791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algn="ctr">
              <a:spcBef>
                <a:spcPct val="0"/>
              </a:spcBef>
            </a:pPr>
            <a:r>
              <a:rPr lang="en-US" altLang="en-US" sz="3200" b="1" dirty="0">
                <a:latin typeface="Times" charset="0"/>
              </a:rPr>
              <a:t>How many ATP does one NADH generate?</a:t>
            </a:r>
            <a:endParaRPr lang="en-US" altLang="en-US" sz="3200" b="1" dirty="0">
              <a:latin typeface="Times" charset="0"/>
            </a:endParaRPr>
          </a:p>
          <a:p>
            <a:pPr marL="0" lvl="0" indent="0" algn="ctr">
              <a:spcBef>
                <a:spcPct val="0"/>
              </a:spcBef>
            </a:pPr>
            <a:r>
              <a:rPr lang="en-US" altLang="en-US" sz="3200" b="1" dirty="0">
                <a:latin typeface="Times" charset="0"/>
              </a:rPr>
              <a:t>What about one FADH</a:t>
            </a:r>
            <a:r>
              <a:rPr lang="en-US" altLang="en-US" sz="3200" b="1" baseline="-25000" dirty="0">
                <a:latin typeface="Times" charset="0"/>
              </a:rPr>
              <a:t>2</a:t>
            </a:r>
            <a:endParaRPr lang="en-US" altLang="en-US" sz="3200" b="1" baseline="-25000" dirty="0">
              <a:latin typeface="Times" charset="0"/>
            </a:endParaRPr>
          </a:p>
        </p:txBody>
      </p:sp>
      <p:sp>
        <p:nvSpPr>
          <p:cNvPr id="70659" name="TextBox 1"/>
          <p:cNvSpPr txBox="1"/>
          <p:nvPr/>
        </p:nvSpPr>
        <p:spPr>
          <a:xfrm>
            <a:off x="738188" y="6045200"/>
            <a:ext cx="7726362" cy="5842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algn="ctr">
              <a:spcBef>
                <a:spcPct val="0"/>
              </a:spcBef>
            </a:pPr>
            <a:r>
              <a:rPr lang="en-US" altLang="en-US" sz="3200" b="1" dirty="0">
                <a:solidFill>
                  <a:srgbClr val="FF0000"/>
                </a:solidFill>
                <a:latin typeface="Times" charset="0"/>
              </a:rPr>
              <a:t>How many ATP does one glucose generate?</a:t>
            </a:r>
            <a:endParaRPr lang="en-US" altLang="en-US" sz="3200" b="1" dirty="0">
              <a:solidFill>
                <a:srgbClr val="FF0000"/>
              </a:solidFill>
              <a:latin typeface="Times" charset="0"/>
            </a:endParaRPr>
          </a:p>
        </p:txBody>
      </p:sp>
      <p:pic>
        <p:nvPicPr>
          <p:cNvPr id="70660" name="Picture 2" descr="figure_19_1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4800" y="1689100"/>
            <a:ext cx="8531225" cy="40259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242" name="Picture 2" descr="figure_19_01a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4800" y="1030288"/>
            <a:ext cx="4916488" cy="57912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243" name="TextBox 2"/>
          <p:cNvSpPr txBox="1"/>
          <p:nvPr/>
        </p:nvSpPr>
        <p:spPr>
          <a:xfrm>
            <a:off x="0" y="152400"/>
            <a:ext cx="9144000" cy="5842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algn="ctr">
              <a:spcBef>
                <a:spcPct val="0"/>
              </a:spcBef>
            </a:pPr>
            <a:r>
              <a:rPr lang="en-US" altLang="zh-CN" sz="3200" b="1" dirty="0">
                <a:latin typeface="Times" charset="0"/>
                <a:ea typeface="宋体" panose="02010600030101010101" pitchFamily="2" charset="-122"/>
              </a:rPr>
              <a:t>How to convert electrons into ATP?</a:t>
            </a:r>
            <a:endParaRPr lang="en-US" altLang="zh-CN" sz="3200" b="1" dirty="0">
              <a:latin typeface="Times" charset="0"/>
              <a:ea typeface="宋体" panose="02010600030101010101" pitchFamily="2" charset="-122"/>
            </a:endParaRPr>
          </a:p>
        </p:txBody>
      </p:sp>
      <p:sp>
        <p:nvSpPr>
          <p:cNvPr id="10244" name="TextBox 1"/>
          <p:cNvSpPr txBox="1"/>
          <p:nvPr/>
        </p:nvSpPr>
        <p:spPr>
          <a:xfrm>
            <a:off x="5334000" y="1676400"/>
            <a:ext cx="3581400" cy="415448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342900" lvl="0" indent="-342900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altLang="zh-CN" b="1" dirty="0">
                <a:latin typeface="Times" charset="0"/>
                <a:ea typeface="宋体" panose="02010600030101010101" pitchFamily="2" charset="-122"/>
              </a:rPr>
              <a:t>Electron-transfer chain</a:t>
            </a:r>
            <a:endParaRPr lang="en-US" altLang="zh-CN" b="1" dirty="0">
              <a:latin typeface="Times" charset="0"/>
              <a:ea typeface="宋体" panose="02010600030101010101" pitchFamily="2" charset="-122"/>
            </a:endParaRPr>
          </a:p>
          <a:p>
            <a:pPr marL="342900" lvl="0" indent="-342900">
              <a:spcBef>
                <a:spcPct val="0"/>
              </a:spcBef>
              <a:buFont typeface="Wingdings" panose="05000000000000000000" pitchFamily="2" charset="2"/>
              <a:buChar char="Ø"/>
            </a:pPr>
            <a:endParaRPr lang="en-US" altLang="zh-CN" b="1" dirty="0">
              <a:latin typeface="Times" charset="0"/>
              <a:ea typeface="宋体" panose="02010600030101010101" pitchFamily="2" charset="-122"/>
            </a:endParaRPr>
          </a:p>
          <a:p>
            <a:pPr marL="342900" lvl="0" indent="-342900"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en-US" altLang="zh-CN" dirty="0">
                <a:latin typeface="Times" charset="0"/>
                <a:ea typeface="宋体" panose="02010600030101010101" pitchFamily="2" charset="-122"/>
              </a:rPr>
              <a:t>Enable electron flow</a:t>
            </a:r>
            <a:endParaRPr lang="en-US" altLang="zh-CN" dirty="0">
              <a:latin typeface="Times" charset="0"/>
              <a:ea typeface="宋体" panose="02010600030101010101" pitchFamily="2" charset="-122"/>
            </a:endParaRPr>
          </a:p>
          <a:p>
            <a:pPr marL="342900" lvl="0" indent="-342900"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en-US" altLang="zh-CN" dirty="0">
                <a:latin typeface="Times" charset="0"/>
                <a:ea typeface="宋体" panose="02010600030101010101" pitchFamily="2" charset="-122"/>
              </a:rPr>
              <a:t>Pump H</a:t>
            </a:r>
            <a:r>
              <a:rPr lang="en-US" altLang="zh-CN" baseline="30000" dirty="0">
                <a:latin typeface="Times" charset="0"/>
                <a:ea typeface="宋体" panose="02010600030101010101" pitchFamily="2" charset="-122"/>
              </a:rPr>
              <a:t>+</a:t>
            </a:r>
            <a:r>
              <a:rPr lang="en-US" altLang="zh-CN" dirty="0">
                <a:latin typeface="Times" charset="0"/>
                <a:ea typeface="宋体" panose="02010600030101010101" pitchFamily="2" charset="-122"/>
              </a:rPr>
              <a:t> to generate a proton gradient</a:t>
            </a:r>
            <a:endParaRPr lang="en-US" altLang="zh-CN" dirty="0">
              <a:latin typeface="Times" charset="0"/>
              <a:ea typeface="宋体" panose="02010600030101010101" pitchFamily="2" charset="-122"/>
            </a:endParaRPr>
          </a:p>
          <a:p>
            <a:pPr marL="342900" lvl="0" indent="-342900">
              <a:spcBef>
                <a:spcPct val="0"/>
              </a:spcBef>
              <a:buNone/>
            </a:pPr>
            <a:endParaRPr lang="en-US" altLang="zh-CN" dirty="0">
              <a:latin typeface="Times" charset="0"/>
              <a:ea typeface="宋体" panose="02010600030101010101" pitchFamily="2" charset="-122"/>
            </a:endParaRPr>
          </a:p>
          <a:p>
            <a:pPr marL="342900" lvl="0" indent="-342900">
              <a:spcBef>
                <a:spcPct val="0"/>
              </a:spcBef>
              <a:buNone/>
            </a:pPr>
            <a:endParaRPr lang="en-US" altLang="zh-CN" dirty="0">
              <a:latin typeface="Times" charset="0"/>
              <a:ea typeface="宋体" panose="02010600030101010101" pitchFamily="2" charset="-122"/>
            </a:endParaRPr>
          </a:p>
          <a:p>
            <a:pPr marL="342900" lvl="0" indent="-342900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altLang="zh-CN" b="1" dirty="0">
                <a:latin typeface="Times" charset="0"/>
                <a:ea typeface="宋体" panose="02010600030101010101" pitchFamily="2" charset="-122"/>
              </a:rPr>
              <a:t>ATP synthase</a:t>
            </a:r>
            <a:endParaRPr lang="en-US" altLang="zh-CN" b="1" dirty="0">
              <a:latin typeface="Times" charset="0"/>
              <a:ea typeface="宋体" panose="02010600030101010101" pitchFamily="2" charset="-122"/>
            </a:endParaRPr>
          </a:p>
          <a:p>
            <a:pPr marL="342900" lvl="0" indent="-342900">
              <a:spcBef>
                <a:spcPct val="0"/>
              </a:spcBef>
              <a:buFont typeface="Wingdings" panose="05000000000000000000" pitchFamily="2" charset="2"/>
              <a:buChar char="Ø"/>
            </a:pPr>
            <a:endParaRPr lang="en-US" altLang="zh-CN" b="1" dirty="0">
              <a:latin typeface="Times" charset="0"/>
              <a:ea typeface="宋体" panose="02010600030101010101" pitchFamily="2" charset="-122"/>
            </a:endParaRPr>
          </a:p>
          <a:p>
            <a:pPr marL="342900" lvl="0" indent="-342900">
              <a:spcBef>
                <a:spcPct val="0"/>
              </a:spcBef>
              <a:buNone/>
            </a:pPr>
            <a:r>
              <a:rPr lang="en-US" altLang="zh-CN" dirty="0">
                <a:latin typeface="Times" charset="0"/>
                <a:ea typeface="宋体" panose="02010600030101010101" pitchFamily="2" charset="-122"/>
              </a:rPr>
              <a:t>Use proton gradient to power ATP synthesis</a:t>
            </a:r>
            <a:endParaRPr lang="en-US" altLang="zh-CN" dirty="0">
              <a:latin typeface="Times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2290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71913" y="1905000"/>
            <a:ext cx="5172075" cy="32543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2291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2047875"/>
            <a:ext cx="3602038" cy="296703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2292" name="TextBox 3"/>
          <p:cNvSpPr txBox="1"/>
          <p:nvPr/>
        </p:nvSpPr>
        <p:spPr>
          <a:xfrm>
            <a:off x="4763" y="228600"/>
            <a:ext cx="9144000" cy="10779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algn="ctr">
              <a:spcBef>
                <a:spcPct val="0"/>
              </a:spcBef>
            </a:pPr>
            <a:r>
              <a:rPr lang="en-US" altLang="zh-CN" sz="3200" b="1" dirty="0">
                <a:latin typeface="Times" charset="0"/>
                <a:ea typeface="宋体" panose="02010600030101010101" pitchFamily="2" charset="-122"/>
              </a:rPr>
              <a:t>Comparison between the two potential powers:</a:t>
            </a:r>
            <a:endParaRPr lang="en-US" altLang="zh-CN" sz="3200" b="1" dirty="0">
              <a:latin typeface="Times" charset="0"/>
              <a:ea typeface="宋体" panose="02010600030101010101" pitchFamily="2" charset="-122"/>
            </a:endParaRPr>
          </a:p>
          <a:p>
            <a:pPr marL="0" lvl="0" indent="0" algn="ctr">
              <a:spcBef>
                <a:spcPct val="0"/>
              </a:spcBef>
            </a:pPr>
            <a:r>
              <a:rPr lang="en-US" altLang="zh-CN" sz="3200" b="1" dirty="0">
                <a:latin typeface="Times" charset="0"/>
                <a:ea typeface="宋体" panose="02010600030101010101" pitchFamily="2" charset="-122"/>
              </a:rPr>
              <a:t>Proton gradient and water fall</a:t>
            </a:r>
            <a:endParaRPr lang="en-US" altLang="zh-CN" sz="3200" b="1" dirty="0">
              <a:latin typeface="Times" charset="0"/>
              <a:ea typeface="宋体" panose="02010600030101010101" pitchFamily="2" charset="-122"/>
            </a:endParaRPr>
          </a:p>
        </p:txBody>
      </p:sp>
      <p:sp>
        <p:nvSpPr>
          <p:cNvPr id="12293" name="TextBox 4"/>
          <p:cNvSpPr txBox="1"/>
          <p:nvPr/>
        </p:nvSpPr>
        <p:spPr>
          <a:xfrm>
            <a:off x="2008188" y="5867400"/>
            <a:ext cx="5127625" cy="46196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>
              <a:spcBef>
                <a:spcPct val="0"/>
              </a:spcBef>
            </a:pPr>
            <a:r>
              <a:rPr lang="en-US" altLang="zh-CN" b="1" dirty="0">
                <a:latin typeface="Times" charset="0"/>
                <a:ea typeface="宋体" panose="02010600030101010101" pitchFamily="2" charset="-122"/>
              </a:rPr>
              <a:t>How to generate the proton gradient?</a:t>
            </a:r>
            <a:endParaRPr lang="en-US" altLang="zh-CN" b="1" dirty="0">
              <a:latin typeface="Times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3314" name="Picture 2" descr="figure_19_1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4800" y="1676400"/>
            <a:ext cx="8531225" cy="40259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3315" name="TextBox 2"/>
          <p:cNvSpPr txBox="1"/>
          <p:nvPr/>
        </p:nvSpPr>
        <p:spPr>
          <a:xfrm>
            <a:off x="4763" y="228600"/>
            <a:ext cx="9144000" cy="10779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algn="ctr">
              <a:spcBef>
                <a:spcPct val="0"/>
              </a:spcBef>
            </a:pPr>
            <a:r>
              <a:rPr lang="en-US" altLang="zh-CN" sz="3200" b="1" dirty="0">
                <a:latin typeface="Times" charset="0"/>
                <a:ea typeface="宋体" panose="02010600030101010101" pitchFamily="2" charset="-122"/>
              </a:rPr>
              <a:t>The electron transfer chain (ETC) pumps protons to establish a gradient</a:t>
            </a:r>
            <a:endParaRPr lang="en-US" altLang="zh-CN" sz="3200" b="1" dirty="0">
              <a:latin typeface="Times" charset="0"/>
              <a:ea typeface="宋体" panose="02010600030101010101" pitchFamily="2" charset="-122"/>
            </a:endParaRPr>
          </a:p>
        </p:txBody>
      </p:sp>
      <p:sp>
        <p:nvSpPr>
          <p:cNvPr id="13316" name="TextBox 1"/>
          <p:cNvSpPr txBox="1"/>
          <p:nvPr/>
        </p:nvSpPr>
        <p:spPr>
          <a:xfrm>
            <a:off x="3733800" y="4800600"/>
            <a:ext cx="5268913" cy="1938338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342900" lvl="0" indent="-342900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altLang="zh-CN" dirty="0">
                <a:latin typeface="Times" charset="0"/>
                <a:ea typeface="宋体" panose="02010600030101010101" pitchFamily="2" charset="-122"/>
              </a:rPr>
              <a:t>Four complexes, two electron carriers.</a:t>
            </a:r>
            <a:endParaRPr lang="en-US" altLang="zh-CN" dirty="0">
              <a:latin typeface="Times" charset="0"/>
              <a:ea typeface="宋体" panose="02010600030101010101" pitchFamily="2" charset="-122"/>
            </a:endParaRPr>
          </a:p>
          <a:p>
            <a:pPr marL="342900" lvl="0" indent="-342900">
              <a:spcBef>
                <a:spcPct val="0"/>
              </a:spcBef>
              <a:buFont typeface="Wingdings" panose="05000000000000000000" pitchFamily="2" charset="2"/>
              <a:buChar char="Ø"/>
            </a:pPr>
            <a:endParaRPr lang="en-US" altLang="zh-CN" dirty="0">
              <a:latin typeface="Times" charset="0"/>
              <a:ea typeface="宋体" panose="02010600030101010101" pitchFamily="2" charset="-122"/>
            </a:endParaRPr>
          </a:p>
          <a:p>
            <a:pPr marL="342900" lvl="0" indent="-342900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altLang="zh-CN" dirty="0">
                <a:latin typeface="Times" charset="0"/>
                <a:ea typeface="宋体" panose="02010600030101010101" pitchFamily="2" charset="-122"/>
              </a:rPr>
              <a:t>Electrons flow through the ETC.</a:t>
            </a:r>
            <a:endParaRPr lang="en-US" altLang="zh-CN" dirty="0">
              <a:latin typeface="Times" charset="0"/>
              <a:ea typeface="宋体" panose="02010600030101010101" pitchFamily="2" charset="-122"/>
            </a:endParaRPr>
          </a:p>
          <a:p>
            <a:pPr marL="342900" lvl="0" indent="-342900">
              <a:spcBef>
                <a:spcPct val="0"/>
              </a:spcBef>
              <a:buFont typeface="Wingdings" panose="05000000000000000000" pitchFamily="2" charset="2"/>
              <a:buChar char="Ø"/>
            </a:pPr>
            <a:endParaRPr lang="en-US" altLang="zh-CN" dirty="0">
              <a:latin typeface="Times" charset="0"/>
              <a:ea typeface="宋体" panose="02010600030101010101" pitchFamily="2" charset="-122"/>
            </a:endParaRPr>
          </a:p>
          <a:p>
            <a:pPr marL="342900" lvl="0" indent="-342900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altLang="zh-CN" dirty="0">
                <a:latin typeface="Times" charset="0"/>
                <a:ea typeface="宋体" panose="02010600030101010101" pitchFamily="2" charset="-122"/>
              </a:rPr>
              <a:t>The electron “current” pumps protons.</a:t>
            </a:r>
            <a:endParaRPr lang="en-US" altLang="zh-CN" dirty="0">
              <a:latin typeface="Times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5362" name="Picture 2" descr="Table 19-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447800"/>
            <a:ext cx="9144000" cy="311943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5363" name="TextBox 2"/>
          <p:cNvSpPr txBox="1"/>
          <p:nvPr/>
        </p:nvSpPr>
        <p:spPr>
          <a:xfrm>
            <a:off x="4763" y="228600"/>
            <a:ext cx="9144000" cy="5842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algn="ctr">
              <a:spcBef>
                <a:spcPct val="0"/>
              </a:spcBef>
            </a:pPr>
            <a:r>
              <a:rPr lang="en-US" altLang="zh-CN" sz="3200" b="1" dirty="0">
                <a:latin typeface="Times" charset="0"/>
                <a:ea typeface="宋体" panose="02010600030101010101" pitchFamily="2" charset="-122"/>
              </a:rPr>
              <a:t>The four enzyme complexes in the ETC</a:t>
            </a:r>
            <a:endParaRPr lang="en-US" altLang="zh-CN" sz="3200" b="1" dirty="0">
              <a:latin typeface="Times" charset="0"/>
              <a:ea typeface="宋体" panose="02010600030101010101" pitchFamily="2" charset="-122"/>
            </a:endParaRPr>
          </a:p>
        </p:txBody>
      </p:sp>
      <p:sp>
        <p:nvSpPr>
          <p:cNvPr id="15364" name="TextBox 4"/>
          <p:cNvSpPr txBox="1"/>
          <p:nvPr/>
        </p:nvSpPr>
        <p:spPr>
          <a:xfrm>
            <a:off x="838200" y="4575175"/>
            <a:ext cx="8118475" cy="1938338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>
              <a:spcBef>
                <a:spcPct val="0"/>
              </a:spcBef>
            </a:pPr>
            <a:r>
              <a:rPr lang="en-US" altLang="zh-CN" b="1" dirty="0">
                <a:latin typeface="Times" charset="0"/>
                <a:ea typeface="宋体" panose="02010600030101010101" pitchFamily="2" charset="-122"/>
              </a:rPr>
              <a:t>Ubiquinone</a:t>
            </a:r>
            <a:endParaRPr lang="en-US" altLang="zh-CN" b="1" dirty="0">
              <a:latin typeface="Times" charset="0"/>
              <a:ea typeface="宋体" panose="02010600030101010101" pitchFamily="2" charset="-122"/>
            </a:endParaRPr>
          </a:p>
          <a:p>
            <a:pPr marL="0" lvl="0" indent="0">
              <a:spcBef>
                <a:spcPct val="0"/>
              </a:spcBef>
            </a:pPr>
            <a:r>
              <a:rPr lang="en-US" altLang="zh-CN" dirty="0">
                <a:latin typeface="Times" charset="0"/>
                <a:ea typeface="宋体" panose="02010600030101010101" pitchFamily="2" charset="-122"/>
              </a:rPr>
              <a:t>A small hydrophobic molecule, can move along membranes</a:t>
            </a:r>
            <a:endParaRPr lang="en-US" altLang="zh-CN" dirty="0">
              <a:latin typeface="Times" charset="0"/>
              <a:ea typeface="宋体" panose="02010600030101010101" pitchFamily="2" charset="-122"/>
            </a:endParaRPr>
          </a:p>
          <a:p>
            <a:pPr marL="0" lvl="0" indent="0">
              <a:spcBef>
                <a:spcPct val="0"/>
              </a:spcBef>
            </a:pPr>
            <a:endParaRPr lang="en-US" altLang="zh-CN" b="1" dirty="0">
              <a:latin typeface="Times" charset="0"/>
              <a:ea typeface="宋体" panose="02010600030101010101" pitchFamily="2" charset="-122"/>
            </a:endParaRPr>
          </a:p>
          <a:p>
            <a:pPr marL="0" lvl="0" indent="0">
              <a:spcBef>
                <a:spcPct val="0"/>
              </a:spcBef>
            </a:pPr>
            <a:r>
              <a:rPr lang="en-US" altLang="zh-CN" b="1" dirty="0">
                <a:latin typeface="Times" charset="0"/>
                <a:ea typeface="宋体" panose="02010600030101010101" pitchFamily="2" charset="-122"/>
              </a:rPr>
              <a:t>Cytochrome C</a:t>
            </a:r>
            <a:endParaRPr lang="en-US" altLang="zh-CN" b="1" dirty="0">
              <a:latin typeface="Times" charset="0"/>
              <a:ea typeface="宋体" panose="02010600030101010101" pitchFamily="2" charset="-122"/>
            </a:endParaRPr>
          </a:p>
          <a:p>
            <a:pPr marL="0" lvl="0" indent="0">
              <a:spcBef>
                <a:spcPct val="0"/>
              </a:spcBef>
            </a:pPr>
            <a:r>
              <a:rPr lang="en-US" altLang="zh-CN" dirty="0">
                <a:latin typeface="Times" charset="0"/>
                <a:ea typeface="宋体" panose="02010600030101010101" pitchFamily="2" charset="-122"/>
              </a:rPr>
              <a:t>A small, water soluble protein, containing Fe (in Heme groups). </a:t>
            </a:r>
            <a:endParaRPr lang="en-US" altLang="zh-CN" dirty="0">
              <a:latin typeface="Times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6386" name="Picture 2" descr="figure_19_0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52400"/>
            <a:ext cx="3810000" cy="66611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6387" name="TextBox 4"/>
          <p:cNvSpPr txBox="1"/>
          <p:nvPr/>
        </p:nvSpPr>
        <p:spPr>
          <a:xfrm>
            <a:off x="4033838" y="446088"/>
            <a:ext cx="5033962" cy="10779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</a:lstStyle>
          <a:p>
            <a:pPr marL="0" lvl="0" indent="0" algn="ctr">
              <a:spcBef>
                <a:spcPct val="0"/>
              </a:spcBef>
            </a:pPr>
            <a:r>
              <a:rPr lang="en-US" altLang="zh-CN" sz="3200" b="1" dirty="0">
                <a:latin typeface="Times" charset="0"/>
                <a:ea typeface="宋体" panose="02010600030101010101" pitchFamily="2" charset="-122"/>
              </a:rPr>
              <a:t>Separation of the functional complexes of the ETC</a:t>
            </a:r>
            <a:endParaRPr lang="en-US" altLang="zh-CN" sz="3200" b="1" dirty="0">
              <a:latin typeface="Times" charset="0"/>
              <a:ea typeface="宋体" panose="02010600030101010101" pitchFamily="2" charset="-122"/>
            </a:endParaRPr>
          </a:p>
        </p:txBody>
      </p:sp>
      <p:pic>
        <p:nvPicPr>
          <p:cNvPr id="16388" name="Picture 2" descr="figure_19_0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0" y="2895600"/>
            <a:ext cx="5445125" cy="29495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MEDIACOVER_FLAG" val="1"/>
  <p:tag name="KSO_WM_UNIT_MEDIACOVER_ICONSTATE" val="1"/>
</p:tagLst>
</file>

<file path=ppt/theme/theme1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Blank Presentation 5">
    <a:dk1>
      <a:srgbClr val="000000"/>
    </a:dk1>
    <a:lt1>
      <a:srgbClr val="FFFFD9"/>
    </a:lt1>
    <a:dk2>
      <a:srgbClr val="000000"/>
    </a:dk2>
    <a:lt2>
      <a:srgbClr val="777777"/>
    </a:lt2>
    <a:accent1>
      <a:srgbClr val="FFFFF7"/>
    </a:accent1>
    <a:accent2>
      <a:srgbClr val="33CCCC"/>
    </a:accent2>
    <a:accent3>
      <a:srgbClr val="FFFFE9"/>
    </a:accent3>
    <a:accent4>
      <a:srgbClr val="000000"/>
    </a:accent4>
    <a:accent5>
      <a:srgbClr val="FFFFFA"/>
    </a:accent5>
    <a:accent6>
      <a:srgbClr val="2DB9B9"/>
    </a:accent6>
    <a:hlink>
      <a:srgbClr val="FF5050"/>
    </a:hlink>
    <a:folHlink>
      <a:srgbClr val="FF990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6031</Words>
  <Application>WPS Presentation</Application>
  <PresentationFormat>全屏显示(4:3)</PresentationFormat>
  <Paragraphs>345</Paragraphs>
  <Slides>41</Slides>
  <Notes>28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41</vt:i4>
      </vt:variant>
    </vt:vector>
  </HeadingPairs>
  <TitlesOfParts>
    <vt:vector size="49" baseType="lpstr">
      <vt:lpstr>Arial</vt:lpstr>
      <vt:lpstr>宋体</vt:lpstr>
      <vt:lpstr>Wingdings</vt:lpstr>
      <vt:lpstr>Times</vt:lpstr>
      <vt:lpstr>Times New Roman</vt:lpstr>
      <vt:lpstr>微软雅黑</vt:lpstr>
      <vt:lpstr>Arial Unicode MS</vt:lpstr>
      <vt:lpstr>Blank Presentation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W. H. Freeman &amp; Company</Company>
  <LinksUpToDate>false</LinksUpToDate>
  <SharedDoc>false</SharedDoc>
  <HyperlinksChanged>false</HyperlinksChanged>
  <AppVersion>14.0000</AppVersion>
  <Manager>Sumanas, Inc.</Manager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Lehninger Principles of Biochemistry</dc:title>
  <dc:creator>Nelson and Cox</dc:creator>
  <cp:lastModifiedBy>Xiao-Wei CHEN</cp:lastModifiedBy>
  <cp:revision>208</cp:revision>
  <dcterms:created xsi:type="dcterms:W3CDTF">2002-12-24T01:08:46Z</dcterms:created>
  <dcterms:modified xsi:type="dcterms:W3CDTF">2020-04-22T00:50:25Z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1033-11.2.0.9281</vt:lpwstr>
  </property>
</Properties>
</file>